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6" r:id="rId1"/>
  </p:sldMasterIdLst>
  <p:notesMasterIdLst>
    <p:notesMasterId r:id="rId47"/>
  </p:notesMasterIdLst>
  <p:sldIdLst>
    <p:sldId id="256" r:id="rId2"/>
    <p:sldId id="368" r:id="rId3"/>
    <p:sldId id="372" r:id="rId4"/>
    <p:sldId id="426" r:id="rId5"/>
    <p:sldId id="427" r:id="rId6"/>
    <p:sldId id="428" r:id="rId7"/>
    <p:sldId id="429" r:id="rId8"/>
    <p:sldId id="430" r:id="rId9"/>
    <p:sldId id="431" r:id="rId10"/>
    <p:sldId id="421" r:id="rId11"/>
    <p:sldId id="432" r:id="rId12"/>
    <p:sldId id="433" r:id="rId13"/>
    <p:sldId id="434" r:id="rId14"/>
    <p:sldId id="422" r:id="rId15"/>
    <p:sldId id="438" r:id="rId16"/>
    <p:sldId id="439" r:id="rId17"/>
    <p:sldId id="423" r:id="rId18"/>
    <p:sldId id="441" r:id="rId19"/>
    <p:sldId id="440" r:id="rId20"/>
    <p:sldId id="424" r:id="rId21"/>
    <p:sldId id="425" r:id="rId22"/>
    <p:sldId id="436" r:id="rId23"/>
    <p:sldId id="437" r:id="rId24"/>
    <p:sldId id="446" r:id="rId25"/>
    <p:sldId id="445" r:id="rId26"/>
    <p:sldId id="443" r:id="rId27"/>
    <p:sldId id="447" r:id="rId28"/>
    <p:sldId id="448" r:id="rId29"/>
    <p:sldId id="449" r:id="rId30"/>
    <p:sldId id="450" r:id="rId31"/>
    <p:sldId id="444" r:id="rId32"/>
    <p:sldId id="451" r:id="rId33"/>
    <p:sldId id="452" r:id="rId34"/>
    <p:sldId id="453" r:id="rId35"/>
    <p:sldId id="458" r:id="rId36"/>
    <p:sldId id="459" r:id="rId37"/>
    <p:sldId id="460" r:id="rId38"/>
    <p:sldId id="454" r:id="rId39"/>
    <p:sldId id="461" r:id="rId40"/>
    <p:sldId id="455" r:id="rId41"/>
    <p:sldId id="462" r:id="rId42"/>
    <p:sldId id="463" r:id="rId43"/>
    <p:sldId id="456" r:id="rId44"/>
    <p:sldId id="457" r:id="rId45"/>
    <p:sldId id="467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Open Sans" panose="020B0606030504020204" pitchFamily="34" charset="0"/>
      <p:regular r:id="rId58"/>
    </p:embeddedFont>
    <p:embeddedFont>
      <p:font typeface="Raleway Light" pitchFamily="2" charset="-52"/>
      <p:regular r:id="rId59"/>
    </p:embeddedFont>
    <p:embeddedFont>
      <p:font typeface="Raleway Medium" pitchFamily="2" charset="-52"/>
      <p:regular r:id="rId6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1D"/>
    <a:srgbClr val="FFC5C5"/>
    <a:srgbClr val="FF9999"/>
    <a:srgbClr val="00A8EF"/>
    <a:srgbClr val="F99405"/>
    <a:srgbClr val="03C9A8"/>
    <a:srgbClr val="209B20"/>
    <a:srgbClr val="008000"/>
    <a:srgbClr val="FF7B06"/>
    <a:srgbClr val="009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216" autoAdjust="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A5CC4-3519-46E8-BC7E-52AD9F49AB2D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6C55E-B941-47F9-9D16-AC3E1224B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35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265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381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339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660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09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9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544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926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789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100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04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899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986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235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604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9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754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494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369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660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006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774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961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111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748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310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514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105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296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191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4566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431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2158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550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337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258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18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42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285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85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263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6C55E-B941-47F9-9D16-AC3E1224B05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86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90EBE-3B30-440F-8C4C-FEC0B0F32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73E5ADF-53F2-483E-8EEA-FB344C860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B2615E-B747-454C-AF9F-E4C0416C8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1F4044-001B-4ACE-B18D-B43E46A8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02C93-C968-44F7-86D1-2156DBE3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7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0D658-91C3-4CB6-A164-E26E30AF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12CAD3-34DA-419B-903F-721B585C3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1885EC-A948-4AC0-985F-D5EB3875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E36F29-4273-48DA-B095-8BF8C78C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A29459-0EC2-422C-9381-AF1B11FC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22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0DE8EA-938E-4626-A65A-7CA8BB45A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88A8C6-5D37-4E11-8A9B-F3D01D96B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42F95D-57C3-4CB3-BD3E-660AC040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9D024B-2462-4CF4-99E3-6688AF11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5195C6-0C5A-447F-B763-9DE4ACD9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046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EBDDF-F0EB-42EC-8442-30499CFC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F574F-EBC1-4592-8194-20CD7B4CA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F9CBC8-4F18-4046-AC9F-433701CF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E24A43-A396-4FE9-8D81-F2BCF067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7EB699-F8CA-4764-8CBA-490F9DEA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71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2B433A-6C26-4852-B44C-392F8A78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59BF6A-997E-4ECE-B9BC-672AD5A0A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C3C5CB-2885-4505-9B0E-181EA6BDF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EFCE31-2140-4FED-A27E-7A28B07D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48E718-362C-43DA-B1D1-5A3656E4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37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A6C107-86F2-423B-A824-4AB23C2C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F07629-5B36-49E4-A11A-A41739E74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DF06D4-0A13-44F1-A7BE-4F5E5F2AD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F861DE-515D-4131-8C58-609357C7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1BF062-6DD0-4A6B-A613-11F45E04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8DEFB3-A73A-473F-A865-827DD15F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67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4D5399-6CF9-4F02-BA1E-31624F77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4FE90E-E3C0-4733-9C09-52C9749A2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70012D-E4B7-49C7-BA94-1190C7ED9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E306B2-1908-415E-A4DC-73CE38C35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A586A8B-535C-4E00-98A4-AA49D9235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CD0CBD1-A9BE-4FB1-9B18-58AB84D0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5EAD79C-360B-413C-ACC4-E3ADB51F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D58AF7-B418-4483-B70B-26C8BB54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06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E2D7E-FE58-4142-BCB7-4EFD4DAA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861B59-FB59-486C-9ABE-40A038FB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E9A71D-1B5A-42E2-A0FD-C4B5048A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75D85C-388B-43D8-A9B6-F1DC669D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45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493109F-2FB6-48F8-A0FA-C7648672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FD4AD0D-181B-4E46-A1BB-9506D178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26BA4B-0238-4A24-B8A9-622ACAFD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34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208B7-14ED-431D-A829-B0C5B2CD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AD9CB-3223-48F6-B540-B70C46308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6B34BC-69C5-463D-942B-D353A14B0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0CE39B-B963-410F-A8E2-F0D55B75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042B77-F9D9-428A-9DD6-55D772AA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62D943-5F9F-4274-9232-E4FF9CE8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0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A9162-F4C7-423A-94FE-86A1E017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53DA7C1-6FB1-4D27-B150-F019DA35A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D3CF0A-B531-4EC9-847F-95427331E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E640C4-B4FD-4885-9C30-880887DD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11387-0049-4E07-B338-5896086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6A0C20-B1A3-4306-B9B0-13D83F03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40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30C90D-6B36-4547-B432-2D0F4AE5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56BEA6-93C4-4D27-9385-028D8B04E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1015B-0D60-46AC-9A5F-984BFA607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6EB37-68E9-4288-B734-E39E9DBCD3E2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E43036-F2B8-44CF-A6B6-B2A228034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263A84-5313-4CCB-965E-815406370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CC928-6B03-44FF-8B64-85B047DADC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51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E00670-70F7-415F-947F-0D5AB1D9FA56}"/>
              </a:ext>
            </a:extLst>
          </p:cNvPr>
          <p:cNvSpPr txBox="1"/>
          <p:nvPr/>
        </p:nvSpPr>
        <p:spPr>
          <a:xfrm>
            <a:off x="2968604" y="3212942"/>
            <a:ext cx="6219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>
                <a:latin typeface="+mj-lt"/>
              </a:rPr>
              <a:t>Линейная алгебра для </a:t>
            </a:r>
            <a:r>
              <a:rPr lang="en-US" sz="3200">
                <a:latin typeface="+mj-lt"/>
              </a:rPr>
              <a:t>data science</a:t>
            </a:r>
            <a:endParaRPr lang="ru-RU" sz="3200">
              <a:latin typeface="+mj-l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3D24DE-BE2C-4451-88AE-3D043DDB0AC4}"/>
              </a:ext>
            </a:extLst>
          </p:cNvPr>
          <p:cNvSpPr/>
          <p:nvPr/>
        </p:nvSpPr>
        <p:spPr>
          <a:xfrm>
            <a:off x="2409124" y="3908395"/>
            <a:ext cx="7373750" cy="57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B3F7B-0BAC-4F6B-A912-C5A3712E52FA}"/>
              </a:ext>
            </a:extLst>
          </p:cNvPr>
          <p:cNvSpPr txBox="1"/>
          <p:nvPr/>
        </p:nvSpPr>
        <p:spPr>
          <a:xfrm>
            <a:off x="5366471" y="284361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cap="all">
                <a:latin typeface="Raleway Light" pitchFamily="2" charset="-52"/>
              </a:rPr>
              <a:t>ВебинаР</a:t>
            </a:r>
            <a:endParaRPr lang="ru-RU" cap="all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3394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940962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127FF19-C671-496D-B8FD-88F1C3C1D9B0}"/>
              </a:ext>
            </a:extLst>
          </p:cNvPr>
          <p:cNvSpPr txBox="1"/>
          <p:nvPr/>
        </p:nvSpPr>
        <p:spPr>
          <a:xfrm>
            <a:off x="3118807" y="719130"/>
            <a:ext cx="8194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 более продуктивно использовать фото и текст?</a:t>
            </a:r>
            <a:endParaRPr lang="ru-RU" sz="1600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E839A3-2479-4264-8AA4-31B29A3AD296}"/>
              </a:ext>
            </a:extLst>
          </p:cNvPr>
          <p:cNvSpPr txBox="1"/>
          <p:nvPr/>
        </p:nvSpPr>
        <p:spPr>
          <a:xfrm>
            <a:off x="3118807" y="1143103"/>
            <a:ext cx="8194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машинном обучении широко используются готовые инструменты. </a:t>
            </a:r>
            <a:endParaRPr lang="ru-RU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9FFE6F-4132-4B67-8565-9CDF862AB4FD}"/>
              </a:ext>
            </a:extLst>
          </p:cNvPr>
          <p:cNvSpPr txBox="1"/>
          <p:nvPr/>
        </p:nvSpPr>
        <p:spPr>
          <a:xfrm>
            <a:off x="3118807" y="1481657"/>
            <a:ext cx="8194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уществуют готовые нейронные сети для распознавания лиц, анализа выражения лица, анализа текста и многих других задач.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58C00-C65B-4CA3-99FB-94CBB7EDF3E1}"/>
              </a:ext>
            </a:extLst>
          </p:cNvPr>
          <p:cNvSpPr txBox="1"/>
          <p:nvPr/>
        </p:nvSpPr>
        <p:spPr>
          <a:xfrm>
            <a:off x="3118807" y="2066432"/>
            <a:ext cx="8194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FB11D-BBB9-4C3F-BFB5-311B413F6C19}"/>
              </a:ext>
            </a:extLst>
          </p:cNvPr>
          <p:cNvSpPr txBox="1"/>
          <p:nvPr/>
        </p:nvSpPr>
        <p:spPr>
          <a:xfrm>
            <a:off x="3118807" y="2065612"/>
            <a:ext cx="819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Например, нейронная сеть принимает на вход фотографию лица и возвращает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 из 16 чисел. Такой вектор называется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эмбеддингом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или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вектором признаков 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7E4E09-EAD4-41A0-A496-D8685082A1B1}"/>
              </a:ext>
            </a:extLst>
          </p:cNvPr>
          <p:cNvSpPr txBox="1"/>
          <p:nvPr/>
        </p:nvSpPr>
        <p:spPr>
          <a:xfrm>
            <a:off x="3118807" y="2903058"/>
            <a:ext cx="819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Мы не знаем, что конкретно означает каждое число, но знаем, что</a:t>
            </a:r>
          </a:p>
          <a:p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этих числах закодирована информация о лице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(его выражение,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направление взгляда, черты лица и прочее).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C10562-5066-4982-ACAE-A00BB759E744}"/>
              </a:ext>
            </a:extLst>
          </p:cNvPr>
          <p:cNvSpPr txBox="1"/>
          <p:nvPr/>
        </p:nvSpPr>
        <p:spPr>
          <a:xfrm>
            <a:off x="3118807" y="3830678"/>
            <a:ext cx="5407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rgbClr val="008000"/>
                </a:solidFill>
                <a:latin typeface="Raleway Medium" pitchFamily="2" charset="-52"/>
              </a:rPr>
              <a:t>Вернемся к задаче предсказания с сайта знакомств.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BB9C344-1130-4209-AEE9-834C7046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845" y="5416892"/>
            <a:ext cx="393991" cy="37391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DCDF33D-53B6-4F7E-A472-AF1D03342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185" y="4580598"/>
            <a:ext cx="379312" cy="35771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641C22A-A443-4271-9FFC-27FBD061C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815" y="4990921"/>
            <a:ext cx="379313" cy="37391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0ACB533-578D-4CC7-8347-B239E4D34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2395" y="5846007"/>
            <a:ext cx="375102" cy="357640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90CF092-8757-4411-8B0E-DC4028188CB7}"/>
              </a:ext>
            </a:extLst>
          </p:cNvPr>
          <p:cNvSpPr/>
          <p:nvPr/>
        </p:nvSpPr>
        <p:spPr>
          <a:xfrm>
            <a:off x="4487836" y="4864771"/>
            <a:ext cx="2171700" cy="1000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/>
              <a:t>Нейронная сеть</a:t>
            </a:r>
          </a:p>
          <a:p>
            <a:pPr algn="ctr"/>
            <a:r>
              <a:rPr lang="ru-RU"/>
              <a:t>для анализа лиц</a:t>
            </a:r>
          </a:p>
          <a:p>
            <a:pPr algn="ctr"/>
            <a:r>
              <a:rPr lang="ru-RU" sz="1400"/>
              <a:t>(скачанная из интернета)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A9A56B95-33DB-4E1F-A685-DEF45A21827C}"/>
              </a:ext>
            </a:extLst>
          </p:cNvPr>
          <p:cNvCxnSpPr>
            <a:stCxn id="29" idx="3"/>
          </p:cNvCxnSpPr>
          <p:nvPr/>
        </p:nvCxnSpPr>
        <p:spPr>
          <a:xfrm>
            <a:off x="3667497" y="4759453"/>
            <a:ext cx="820339" cy="23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AF36B32-5F6F-4F87-96FE-E762A24F8B86}"/>
              </a:ext>
            </a:extLst>
          </p:cNvPr>
          <p:cNvCxnSpPr>
            <a:stCxn id="30" idx="3"/>
          </p:cNvCxnSpPr>
          <p:nvPr/>
        </p:nvCxnSpPr>
        <p:spPr>
          <a:xfrm>
            <a:off x="3664128" y="5177878"/>
            <a:ext cx="823708" cy="9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2BD07932-9063-4AA1-8380-0A6FFFCE459F}"/>
              </a:ext>
            </a:extLst>
          </p:cNvPr>
          <p:cNvCxnSpPr>
            <a:stCxn id="28" idx="3"/>
          </p:cNvCxnSpPr>
          <p:nvPr/>
        </p:nvCxnSpPr>
        <p:spPr>
          <a:xfrm flipV="1">
            <a:off x="3674836" y="5530649"/>
            <a:ext cx="813000" cy="7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5C2532E0-0F14-4EB9-BAF4-3785C3C66BCA}"/>
              </a:ext>
            </a:extLst>
          </p:cNvPr>
          <p:cNvCxnSpPr>
            <a:stCxn id="31" idx="3"/>
          </p:cNvCxnSpPr>
          <p:nvPr/>
        </p:nvCxnSpPr>
        <p:spPr>
          <a:xfrm flipV="1">
            <a:off x="3667497" y="5752141"/>
            <a:ext cx="820339" cy="27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C2DA2E0-91B5-42B2-B942-3A6E611B9D89}"/>
              </a:ext>
            </a:extLst>
          </p:cNvPr>
          <p:cNvSpPr txBox="1"/>
          <p:nvPr/>
        </p:nvSpPr>
        <p:spPr>
          <a:xfrm>
            <a:off x="7451038" y="4620953"/>
            <a:ext cx="2092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(0.34, -1.22, …, 0.63, 1.56)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2D3BD9-06D4-4922-96E2-D8130F0EAC1C}"/>
              </a:ext>
            </a:extLst>
          </p:cNvPr>
          <p:cNvSpPr txBox="1"/>
          <p:nvPr/>
        </p:nvSpPr>
        <p:spPr>
          <a:xfrm>
            <a:off x="7451038" y="5029300"/>
            <a:ext cx="2092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(-0.54, -1.45, …, 0.98, -0.54)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468A8A-BBCA-49F9-ABE9-E527C53D2475}"/>
              </a:ext>
            </a:extLst>
          </p:cNvPr>
          <p:cNvSpPr txBox="1"/>
          <p:nvPr/>
        </p:nvSpPr>
        <p:spPr>
          <a:xfrm>
            <a:off x="7451038" y="5465348"/>
            <a:ext cx="2092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(1.62, -0.34, …, 0.06, 0.52)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EA4BB-2DBC-4D2E-8704-95EAE9FF111B}"/>
              </a:ext>
            </a:extLst>
          </p:cNvPr>
          <p:cNvSpPr txBox="1"/>
          <p:nvPr/>
        </p:nvSpPr>
        <p:spPr>
          <a:xfrm>
            <a:off x="7451038" y="5885691"/>
            <a:ext cx="2092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(-0.53, -1.32, …, 0.15, -1.21)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321DD5C8-E6BC-4E05-8834-2AB2A493ACED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6659536" y="4759453"/>
            <a:ext cx="791502" cy="229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D2E03476-E04A-46DF-B713-1DF3624659B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6659536" y="5167800"/>
            <a:ext cx="791502" cy="65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F3BD4BAF-D140-4DAC-B494-E09C88DD17CF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659536" y="5530649"/>
            <a:ext cx="791502" cy="73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200CA670-29C1-42AC-8286-67D956DECF2F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659536" y="5742347"/>
            <a:ext cx="791502" cy="28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Правая фигурная скобка 62">
            <a:extLst>
              <a:ext uri="{FF2B5EF4-FFF2-40B4-BE49-F238E27FC236}">
                <a16:creationId xmlns:a16="http://schemas.microsoft.com/office/drawing/2014/main" id="{612CD4B5-4CCA-4C33-BA16-F71F92A6DF91}"/>
              </a:ext>
            </a:extLst>
          </p:cNvPr>
          <p:cNvSpPr/>
          <p:nvPr/>
        </p:nvSpPr>
        <p:spPr>
          <a:xfrm>
            <a:off x="9900605" y="4530649"/>
            <a:ext cx="202863" cy="1700784"/>
          </a:xfrm>
          <a:prstGeom prst="rightBrace">
            <a:avLst>
              <a:gd name="adj1" fmla="val 4537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2EAFC3-839D-405B-8A1E-82267232423F}"/>
              </a:ext>
            </a:extLst>
          </p:cNvPr>
          <p:cNvSpPr txBox="1"/>
          <p:nvPr/>
        </p:nvSpPr>
        <p:spPr>
          <a:xfrm>
            <a:off x="10183752" y="5134158"/>
            <a:ext cx="127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Добавляем</a:t>
            </a:r>
          </a:p>
          <a:p>
            <a:pPr algn="ctr"/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 признакам</a:t>
            </a:r>
          </a:p>
        </p:txBody>
      </p:sp>
    </p:spTree>
    <p:extLst>
      <p:ext uri="{BB962C8B-B14F-4D97-AF65-F5344CB8AC3E}">
        <p14:creationId xmlns:p14="http://schemas.microsoft.com/office/powerpoint/2010/main" val="266691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graphicFrame>
        <p:nvGraphicFramePr>
          <p:cNvPr id="71" name="Таблица 70">
            <a:extLst>
              <a:ext uri="{FF2B5EF4-FFF2-40B4-BE49-F238E27FC236}">
                <a16:creationId xmlns:a16="http://schemas.microsoft.com/office/drawing/2014/main" id="{FBAD9F7E-4E6F-4639-8322-D65545E7B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2530"/>
              </p:ext>
            </p:extLst>
          </p:nvPr>
        </p:nvGraphicFramePr>
        <p:xfrm>
          <a:off x="3002264" y="1357604"/>
          <a:ext cx="5177470" cy="414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695">
                  <a:extLst>
                    <a:ext uri="{9D8B030D-6E8A-4147-A177-3AD203B41FA5}">
                      <a16:colId xmlns:a16="http://schemas.microsoft.com/office/drawing/2014/main" val="194241174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347490093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28509825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394048458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87922756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15372454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68173527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110659155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53907285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581419502"/>
                    </a:ext>
                  </a:extLst>
                </a:gridCol>
              </a:tblGrid>
              <a:tr h="473035">
                <a:tc gridSpan="3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Откуда пришел на сайт?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Пол (М = 0, Ж = 1)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Возраст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Есть фото?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«о себе»</a:t>
                      </a:r>
                      <a:r>
                        <a:rPr lang="en-US" sz="1400" b="1"/>
                        <a:t> </a:t>
                      </a:r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–</a:t>
                      </a:r>
                      <a:r>
                        <a:rPr lang="en-US" sz="1400" b="1"/>
                        <a:t> </a:t>
                      </a:r>
                      <a:br>
                        <a:rPr lang="ru-RU" sz="1400" b="1"/>
                      </a:br>
                      <a:r>
                        <a:rPr lang="ru-RU" sz="1400" b="1"/>
                        <a:t>кол-во слов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«ищу»</a:t>
                      </a:r>
                      <a:r>
                        <a:rPr lang="en-US" sz="1400" b="1"/>
                        <a:t> </a:t>
                      </a:r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–</a:t>
                      </a:r>
                      <a:r>
                        <a:rPr lang="en-US" sz="1400" b="1"/>
                        <a:t> </a:t>
                      </a:r>
                      <a:br>
                        <a:rPr lang="ru-RU" sz="1400" b="1"/>
                      </a:br>
                      <a:r>
                        <a:rPr lang="ru-RU" sz="1400" b="1"/>
                        <a:t>кол-во слов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Кол-во действий за 5 минут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Заполненость профиля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1295628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Google/Yandex</a:t>
                      </a:r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 рекламе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 </a:t>
                      </a:r>
                      <a:r>
                        <a:rPr lang="en-US" sz="1400" b="1"/>
                        <a:t>URL</a:t>
                      </a:r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360085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49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72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94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1.0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54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graphicFrame>
        <p:nvGraphicFramePr>
          <p:cNvPr id="80" name="Таблица 79">
            <a:extLst>
              <a:ext uri="{FF2B5EF4-FFF2-40B4-BE49-F238E27FC236}">
                <a16:creationId xmlns:a16="http://schemas.microsoft.com/office/drawing/2014/main" id="{2E40DFA0-B2A7-42E7-86FB-142F6BD71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58520"/>
              </p:ext>
            </p:extLst>
          </p:nvPr>
        </p:nvGraphicFramePr>
        <p:xfrm>
          <a:off x="8450561" y="2662517"/>
          <a:ext cx="2360872" cy="282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174">
                  <a:extLst>
                    <a:ext uri="{9D8B030D-6E8A-4147-A177-3AD203B41FA5}">
                      <a16:colId xmlns:a16="http://schemas.microsoft.com/office/drawing/2014/main" val="3902682326"/>
                    </a:ext>
                  </a:extLst>
                </a:gridCol>
                <a:gridCol w="472174">
                  <a:extLst>
                    <a:ext uri="{9D8B030D-6E8A-4147-A177-3AD203B41FA5}">
                      <a16:colId xmlns:a16="http://schemas.microsoft.com/office/drawing/2014/main" val="3546741429"/>
                    </a:ext>
                  </a:extLst>
                </a:gridCol>
                <a:gridCol w="367654">
                  <a:extLst>
                    <a:ext uri="{9D8B030D-6E8A-4147-A177-3AD203B41FA5}">
                      <a16:colId xmlns:a16="http://schemas.microsoft.com/office/drawing/2014/main" val="1438346983"/>
                    </a:ext>
                  </a:extLst>
                </a:gridCol>
                <a:gridCol w="519953">
                  <a:extLst>
                    <a:ext uri="{9D8B030D-6E8A-4147-A177-3AD203B41FA5}">
                      <a16:colId xmlns:a16="http://schemas.microsoft.com/office/drawing/2014/main" val="1029290740"/>
                    </a:ext>
                  </a:extLst>
                </a:gridCol>
                <a:gridCol w="528917">
                  <a:extLst>
                    <a:ext uri="{9D8B030D-6E8A-4147-A177-3AD203B41FA5}">
                      <a16:colId xmlns:a16="http://schemas.microsoft.com/office/drawing/2014/main" val="4246989381"/>
                    </a:ext>
                  </a:extLst>
                </a:gridCol>
              </a:tblGrid>
              <a:tr h="496152">
                <a:tc gridSpan="5">
                  <a:txBody>
                    <a:bodyPr/>
                    <a:lstStyle/>
                    <a:p>
                      <a:pPr algn="ctr"/>
                      <a:r>
                        <a:rPr lang="ru-RU" sz="1400" b="1"/>
                        <a:t>Эмбеддинги лиц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356106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0.00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0.00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…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0.00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0.00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405588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0.34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-1.22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…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0.63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1.56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405588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-0.54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-1.45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…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0.98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-0.54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405588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1.62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-0.34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…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0.06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0.52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405588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0.53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-1.32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…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0.15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-1.21</a:t>
                      </a:r>
                      <a:endParaRPr lang="ru-RU" sz="1400">
                        <a:latin typeface="+mn-lt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347274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0.42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-0.23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…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1.32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latin typeface="+mn-lt"/>
                        </a:rPr>
                        <a:t>1.09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graphicFrame>
        <p:nvGraphicFramePr>
          <p:cNvPr id="81" name="Таблица 80">
            <a:extLst>
              <a:ext uri="{FF2B5EF4-FFF2-40B4-BE49-F238E27FC236}">
                <a16:creationId xmlns:a16="http://schemas.microsoft.com/office/drawing/2014/main" id="{FEB535F9-8F96-4317-989B-11E8A1EE4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21295"/>
              </p:ext>
            </p:extLst>
          </p:nvPr>
        </p:nvGraphicFramePr>
        <p:xfrm>
          <a:off x="11469986" y="1357605"/>
          <a:ext cx="517562" cy="4142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562">
                  <a:extLst>
                    <a:ext uri="{9D8B030D-6E8A-4147-A177-3AD203B41FA5}">
                      <a16:colId xmlns:a16="http://schemas.microsoft.com/office/drawing/2014/main" val="4153724547"/>
                    </a:ext>
                  </a:extLst>
                </a:gridCol>
              </a:tblGrid>
              <a:tr h="1811291"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Фото профиля</a:t>
                      </a:r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388583"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388583"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388583"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388583"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388583"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388583"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C57FE849-6EE9-4819-93A2-5F5943E8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775" y="4355581"/>
            <a:ext cx="393991" cy="344536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9B2E6876-4E92-49E6-A13E-5DAA5865D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590" y="3580486"/>
            <a:ext cx="379312" cy="344536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7A3D19E3-80AC-43C5-985F-99EE83DBF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220" y="3975657"/>
            <a:ext cx="379313" cy="333045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6F2E6A12-5D8D-43D8-A96D-1721FA8FB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9274" y="4746996"/>
            <a:ext cx="401491" cy="34078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A45ABBAC-A1A8-4597-AE08-76FCA6DE5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9274" y="5130676"/>
            <a:ext cx="401490" cy="344759"/>
          </a:xfrm>
          <a:prstGeom prst="rect">
            <a:avLst/>
          </a:prstGeom>
        </p:spPr>
      </p:pic>
      <p:sp>
        <p:nvSpPr>
          <p:cNvPr id="92" name="Стрелка: вправо 91">
            <a:extLst>
              <a:ext uri="{FF2B5EF4-FFF2-40B4-BE49-F238E27FC236}">
                <a16:creationId xmlns:a16="http://schemas.microsoft.com/office/drawing/2014/main" id="{CA7706BB-3A83-42F2-A4DE-B53140195F66}"/>
              </a:ext>
            </a:extLst>
          </p:cNvPr>
          <p:cNvSpPr/>
          <p:nvPr/>
        </p:nvSpPr>
        <p:spPr>
          <a:xfrm rot="10800000">
            <a:off x="10995281" y="4142179"/>
            <a:ext cx="290856" cy="3693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рямоугольник: скругленные углы 92">
            <a:extLst>
              <a:ext uri="{FF2B5EF4-FFF2-40B4-BE49-F238E27FC236}">
                <a16:creationId xmlns:a16="http://schemas.microsoft.com/office/drawing/2014/main" id="{10CDA154-3F68-42BE-B13B-38A5A8B568AF}"/>
              </a:ext>
            </a:extLst>
          </p:cNvPr>
          <p:cNvSpPr/>
          <p:nvPr/>
        </p:nvSpPr>
        <p:spPr>
          <a:xfrm>
            <a:off x="2904565" y="3164541"/>
            <a:ext cx="7987553" cy="2339788"/>
          </a:xfrm>
          <a:prstGeom prst="roundRect">
            <a:avLst>
              <a:gd name="adj" fmla="val 4814"/>
            </a:avLst>
          </a:prstGeom>
          <a:noFill/>
          <a:ln w="571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02E2D81-6976-4943-8D1F-C59F979F05BA}"/>
              </a:ext>
            </a:extLst>
          </p:cNvPr>
          <p:cNvSpPr txBox="1"/>
          <p:nvPr/>
        </p:nvSpPr>
        <p:spPr>
          <a:xfrm>
            <a:off x="3812232" y="5582566"/>
            <a:ext cx="659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>
                <a:solidFill>
                  <a:srgbClr val="0097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Полученная в результате матрица признаков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B3D8376-AD8E-4A62-8BB0-0030F07050BA}"/>
              </a:ext>
            </a:extLst>
          </p:cNvPr>
          <p:cNvSpPr txBox="1"/>
          <p:nvPr/>
        </p:nvSpPr>
        <p:spPr>
          <a:xfrm>
            <a:off x="3118807" y="698081"/>
            <a:ext cx="8194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Добавляем к признакам эмбеддинги лица.</a:t>
            </a:r>
            <a:endParaRPr lang="ru-RU" sz="16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BAB5502-4974-4250-8BDE-AE35240C0F90}"/>
              </a:ext>
            </a:extLst>
          </p:cNvPr>
          <p:cNvSpPr txBox="1"/>
          <p:nvPr/>
        </p:nvSpPr>
        <p:spPr>
          <a:xfrm>
            <a:off x="3002263" y="6069992"/>
            <a:ext cx="8822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Таким образом мы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используем информацию, извлеченную из фотографий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 лучше, чем если бы мы использовали только бинарный признак (есть/нет фото).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807653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7F1D7C8-A90E-414B-ADFD-85A7E193A320}"/>
              </a:ext>
            </a:extLst>
          </p:cNvPr>
          <p:cNvSpPr/>
          <p:nvPr/>
        </p:nvSpPr>
        <p:spPr>
          <a:xfrm>
            <a:off x="2939968" y="1620701"/>
            <a:ext cx="8552329" cy="2637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DB3D8376-AD8E-4A62-8BB0-0030F07050BA}"/>
              </a:ext>
            </a:extLst>
          </p:cNvPr>
          <p:cNvSpPr txBox="1"/>
          <p:nvPr/>
        </p:nvSpPr>
        <p:spPr>
          <a:xfrm>
            <a:off x="3118807" y="698081"/>
            <a:ext cx="819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 выбрать готовую нейронную сеть для генерации эмбеддингов? Рассмотрим две нейронные сети. Обе принимают на вход фотографию лица и возвращают вектор-эмбеддинг.</a:t>
            </a:r>
            <a:endParaRPr lang="ru-RU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1239A8-0657-47B0-84CC-BEE436686033}"/>
              </a:ext>
            </a:extLst>
          </p:cNvPr>
          <p:cNvSpPr txBox="1"/>
          <p:nvPr/>
        </p:nvSpPr>
        <p:spPr>
          <a:xfrm>
            <a:off x="3118807" y="1853294"/>
            <a:ext cx="819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Нейронная сеть </a:t>
            </a:r>
            <a:r>
              <a:rPr lang="en-US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предназначена для задачи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распознавания лиц.</a:t>
            </a:r>
            <a:endParaRPr lang="ru-RU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4861B8-B0AA-438F-BB38-F28C88E64570}"/>
              </a:ext>
            </a:extLst>
          </p:cNvPr>
          <p:cNvSpPr txBox="1"/>
          <p:nvPr/>
        </p:nvSpPr>
        <p:spPr>
          <a:xfrm>
            <a:off x="3118807" y="2373318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Свойства возвращаемого этой сетью эмбеддинга:</a:t>
            </a:r>
            <a:endParaRPr lang="ru-RU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FA7A1-7C5A-4753-893F-DD2E283E6AFA}"/>
              </a:ext>
            </a:extLst>
          </p:cNvPr>
          <p:cNvSpPr txBox="1"/>
          <p:nvPr/>
        </p:nvSpPr>
        <p:spPr>
          <a:xfrm>
            <a:off x="3118807" y="2738234"/>
            <a:ext cx="8194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Он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зависит от черт лица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(которые и позволяют</a:t>
            </a:r>
            <a:b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идентифицировать человека)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Он практически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 зависит от выражения лица</a:t>
            </a:r>
            <a:b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освещения, поворота головы</a:t>
            </a:r>
            <a:endParaRPr lang="ru-RU" sz="1400" b="1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5F273-C75C-42C8-95A5-7BB99668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263" y="1717040"/>
            <a:ext cx="2516572" cy="2444856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F762A08-DA31-42D8-8017-23C7AE8EE90A}"/>
              </a:ext>
            </a:extLst>
          </p:cNvPr>
          <p:cNvSpPr/>
          <p:nvPr/>
        </p:nvSpPr>
        <p:spPr>
          <a:xfrm>
            <a:off x="2886180" y="4349858"/>
            <a:ext cx="8606118" cy="2015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88A3B7-075F-4B08-B5ED-3816366D32B3}"/>
              </a:ext>
            </a:extLst>
          </p:cNvPr>
          <p:cNvSpPr txBox="1"/>
          <p:nvPr/>
        </p:nvSpPr>
        <p:spPr>
          <a:xfrm>
            <a:off x="3118807" y="4627082"/>
            <a:ext cx="819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Нейронная сеть </a:t>
            </a:r>
            <a:r>
              <a:rPr lang="en-US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предназначена для задачи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распознавания выражения лица.</a:t>
            </a:r>
            <a:endParaRPr lang="ru-RU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CA1FB-D858-46B4-A172-8D0A412714F6}"/>
              </a:ext>
            </a:extLst>
          </p:cNvPr>
          <p:cNvSpPr txBox="1"/>
          <p:nvPr/>
        </p:nvSpPr>
        <p:spPr>
          <a:xfrm>
            <a:off x="3118807" y="5147106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Свойства возвращаемого этой сетью эмбеддинга:</a:t>
            </a:r>
            <a:endParaRPr lang="ru-RU" sz="1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28E0B-B10E-44C7-A3F3-F0EF56873339}"/>
              </a:ext>
            </a:extLst>
          </p:cNvPr>
          <p:cNvSpPr txBox="1"/>
          <p:nvPr/>
        </p:nvSpPr>
        <p:spPr>
          <a:xfrm>
            <a:off x="3118807" y="5512022"/>
            <a:ext cx="81946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Он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зависит от выражения лица</a:t>
            </a:r>
            <a:endParaRPr lang="en-US" sz="14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Он практически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 зависит от черт лица,</a:t>
            </a:r>
            <a:b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освещения, поворота головы</a:t>
            </a:r>
            <a:endParaRPr lang="ru-RU" sz="1400" b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3EF06E-9B76-479F-A1A1-59681B71E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678" y="4628030"/>
            <a:ext cx="2981741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0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7F1D7C8-A90E-414B-ADFD-85A7E193A320}"/>
              </a:ext>
            </a:extLst>
          </p:cNvPr>
          <p:cNvSpPr/>
          <p:nvPr/>
        </p:nvSpPr>
        <p:spPr>
          <a:xfrm>
            <a:off x="2939969" y="1620701"/>
            <a:ext cx="5056550" cy="2637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DB3D8376-AD8E-4A62-8BB0-0030F07050BA}"/>
              </a:ext>
            </a:extLst>
          </p:cNvPr>
          <p:cNvSpPr txBox="1"/>
          <p:nvPr/>
        </p:nvSpPr>
        <p:spPr>
          <a:xfrm>
            <a:off x="3118807" y="698081"/>
            <a:ext cx="819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 выбрать готовую нейронную сеть для генерации эмбеддингов? Рассмотрим две нейронные сети. Обе принимают на вход фотографию лица и возвращают вектор-эмбеддинг.</a:t>
            </a:r>
            <a:endParaRPr lang="ru-RU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1239A8-0657-47B0-84CC-BEE436686033}"/>
              </a:ext>
            </a:extLst>
          </p:cNvPr>
          <p:cNvSpPr txBox="1"/>
          <p:nvPr/>
        </p:nvSpPr>
        <p:spPr>
          <a:xfrm>
            <a:off x="3118807" y="1853294"/>
            <a:ext cx="4707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Нейронная сеть </a:t>
            </a:r>
            <a:r>
              <a:rPr lang="en-US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предназначена для задачи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распознавания лиц.</a:t>
            </a:r>
            <a:endParaRPr lang="ru-RU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4861B8-B0AA-438F-BB38-F28C88E64570}"/>
              </a:ext>
            </a:extLst>
          </p:cNvPr>
          <p:cNvSpPr txBox="1"/>
          <p:nvPr/>
        </p:nvSpPr>
        <p:spPr>
          <a:xfrm>
            <a:off x="3118807" y="2373318"/>
            <a:ext cx="4877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Свойства возвращаемого этой сетью эмбеддинга:</a:t>
            </a:r>
            <a:endParaRPr lang="ru-RU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FA7A1-7C5A-4753-893F-DD2E283E6AFA}"/>
              </a:ext>
            </a:extLst>
          </p:cNvPr>
          <p:cNvSpPr txBox="1"/>
          <p:nvPr/>
        </p:nvSpPr>
        <p:spPr>
          <a:xfrm>
            <a:off x="3118807" y="2738234"/>
            <a:ext cx="4940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Он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зависит от черт лица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(которые и позволяют</a:t>
            </a:r>
            <a:b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идентифицировать человека)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Он практически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 зависит от выражения лица</a:t>
            </a:r>
            <a:b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освещения, поворота головы</a:t>
            </a:r>
            <a:endParaRPr lang="ru-RU" sz="1400" b="1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F762A08-DA31-42D8-8017-23C7AE8EE90A}"/>
              </a:ext>
            </a:extLst>
          </p:cNvPr>
          <p:cNvSpPr/>
          <p:nvPr/>
        </p:nvSpPr>
        <p:spPr>
          <a:xfrm>
            <a:off x="2886180" y="4349858"/>
            <a:ext cx="5110338" cy="2015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88A3B7-075F-4B08-B5ED-3816366D32B3}"/>
              </a:ext>
            </a:extLst>
          </p:cNvPr>
          <p:cNvSpPr txBox="1"/>
          <p:nvPr/>
        </p:nvSpPr>
        <p:spPr>
          <a:xfrm>
            <a:off x="3118807" y="4627082"/>
            <a:ext cx="510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Нейронная сеть </a:t>
            </a:r>
            <a:r>
              <a:rPr lang="en-US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предназначена для задачи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распознавания выражения лица.</a:t>
            </a:r>
            <a:endParaRPr lang="ru-RU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CA1FB-D858-46B4-A172-8D0A412714F6}"/>
              </a:ext>
            </a:extLst>
          </p:cNvPr>
          <p:cNvSpPr txBox="1"/>
          <p:nvPr/>
        </p:nvSpPr>
        <p:spPr>
          <a:xfrm>
            <a:off x="3118807" y="5147106"/>
            <a:ext cx="4877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Свойства возвращаемого этой сетью эмбеддинга:</a:t>
            </a:r>
            <a:endParaRPr lang="ru-RU" sz="1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28E0B-B10E-44C7-A3F3-F0EF56873339}"/>
              </a:ext>
            </a:extLst>
          </p:cNvPr>
          <p:cNvSpPr txBox="1"/>
          <p:nvPr/>
        </p:nvSpPr>
        <p:spPr>
          <a:xfrm>
            <a:off x="3118807" y="5512022"/>
            <a:ext cx="4707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Он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зависит от выражения лица</a:t>
            </a:r>
            <a:endParaRPr lang="en-US" sz="14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Он практически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 зависит от черт лица,</a:t>
            </a:r>
            <a:b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освещения, поворота головы</a:t>
            </a:r>
            <a:endParaRPr lang="ru-RU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3BA595-9AF2-450D-B06E-94387E4BBD24}"/>
              </a:ext>
            </a:extLst>
          </p:cNvPr>
          <p:cNvSpPr txBox="1"/>
          <p:nvPr/>
        </p:nvSpPr>
        <p:spPr>
          <a:xfrm>
            <a:off x="8694853" y="3178587"/>
            <a:ext cx="3057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Используем эту нейросеть если в нашей задаче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целевые данные зависят от черт лица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не зависят от выражения лица.</a:t>
            </a:r>
            <a:endParaRPr lang="ru-RU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2D4302-DC3B-44C0-916D-B3A694CA5E3C}"/>
              </a:ext>
            </a:extLst>
          </p:cNvPr>
          <p:cNvSpPr txBox="1"/>
          <p:nvPr/>
        </p:nvSpPr>
        <p:spPr>
          <a:xfrm>
            <a:off x="8694853" y="4346886"/>
            <a:ext cx="3057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Используем эту нейросеть если в нашей задаче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целевые данные зависят от выражения лица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не зависят от черт лица.</a:t>
            </a:r>
            <a:endParaRPr lang="ru-RU" sz="1400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FDF57317-CF49-4E63-A638-2FE35E06B105}"/>
              </a:ext>
            </a:extLst>
          </p:cNvPr>
          <p:cNvSpPr/>
          <p:nvPr/>
        </p:nvSpPr>
        <p:spPr>
          <a:xfrm rot="10800000">
            <a:off x="8249066" y="3428999"/>
            <a:ext cx="290856" cy="3693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54377B31-9C03-4B97-B04B-C84BDADFFE3B}"/>
              </a:ext>
            </a:extLst>
          </p:cNvPr>
          <p:cNvSpPr/>
          <p:nvPr/>
        </p:nvSpPr>
        <p:spPr>
          <a:xfrm rot="10800000">
            <a:off x="8249066" y="4639273"/>
            <a:ext cx="290856" cy="3693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56AC70-9AAC-4241-AE55-80BD3A153777}"/>
              </a:ext>
            </a:extLst>
          </p:cNvPr>
          <p:cNvSpPr txBox="1"/>
          <p:nvPr/>
        </p:nvSpPr>
        <p:spPr>
          <a:xfrm>
            <a:off x="8394494" y="5594484"/>
            <a:ext cx="35086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Вывод:</a:t>
            </a: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Извлекаемые признаки должны быть релевантны поставленной задаче.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32162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471753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FCAE76C-16F8-4925-87AF-F8B6C2318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85120"/>
              </p:ext>
            </p:extLst>
          </p:nvPr>
        </p:nvGraphicFramePr>
        <p:xfrm>
          <a:off x="3307064" y="2227179"/>
          <a:ext cx="4918350" cy="414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1835">
                  <a:extLst>
                    <a:ext uri="{9D8B030D-6E8A-4147-A177-3AD203B41FA5}">
                      <a16:colId xmlns:a16="http://schemas.microsoft.com/office/drawing/2014/main" val="1942411741"/>
                    </a:ext>
                  </a:extLst>
                </a:gridCol>
                <a:gridCol w="491835">
                  <a:extLst>
                    <a:ext uri="{9D8B030D-6E8A-4147-A177-3AD203B41FA5}">
                      <a16:colId xmlns:a16="http://schemas.microsoft.com/office/drawing/2014/main" val="347490093"/>
                    </a:ext>
                  </a:extLst>
                </a:gridCol>
                <a:gridCol w="491835">
                  <a:extLst>
                    <a:ext uri="{9D8B030D-6E8A-4147-A177-3AD203B41FA5}">
                      <a16:colId xmlns:a16="http://schemas.microsoft.com/office/drawing/2014/main" val="2285098252"/>
                    </a:ext>
                  </a:extLst>
                </a:gridCol>
                <a:gridCol w="491835">
                  <a:extLst>
                    <a:ext uri="{9D8B030D-6E8A-4147-A177-3AD203B41FA5}">
                      <a16:colId xmlns:a16="http://schemas.microsoft.com/office/drawing/2014/main" val="1394048458"/>
                    </a:ext>
                  </a:extLst>
                </a:gridCol>
                <a:gridCol w="491835">
                  <a:extLst>
                    <a:ext uri="{9D8B030D-6E8A-4147-A177-3AD203B41FA5}">
                      <a16:colId xmlns:a16="http://schemas.microsoft.com/office/drawing/2014/main" val="879227569"/>
                    </a:ext>
                  </a:extLst>
                </a:gridCol>
                <a:gridCol w="491835">
                  <a:extLst>
                    <a:ext uri="{9D8B030D-6E8A-4147-A177-3AD203B41FA5}">
                      <a16:colId xmlns:a16="http://schemas.microsoft.com/office/drawing/2014/main" val="4153724547"/>
                    </a:ext>
                  </a:extLst>
                </a:gridCol>
                <a:gridCol w="491835">
                  <a:extLst>
                    <a:ext uri="{9D8B030D-6E8A-4147-A177-3AD203B41FA5}">
                      <a16:colId xmlns:a16="http://schemas.microsoft.com/office/drawing/2014/main" val="1681735271"/>
                    </a:ext>
                  </a:extLst>
                </a:gridCol>
                <a:gridCol w="491835">
                  <a:extLst>
                    <a:ext uri="{9D8B030D-6E8A-4147-A177-3AD203B41FA5}">
                      <a16:colId xmlns:a16="http://schemas.microsoft.com/office/drawing/2014/main" val="1110659155"/>
                    </a:ext>
                  </a:extLst>
                </a:gridCol>
                <a:gridCol w="491835">
                  <a:extLst>
                    <a:ext uri="{9D8B030D-6E8A-4147-A177-3AD203B41FA5}">
                      <a16:colId xmlns:a16="http://schemas.microsoft.com/office/drawing/2014/main" val="1539072850"/>
                    </a:ext>
                  </a:extLst>
                </a:gridCol>
                <a:gridCol w="491835">
                  <a:extLst>
                    <a:ext uri="{9D8B030D-6E8A-4147-A177-3AD203B41FA5}">
                      <a16:colId xmlns:a16="http://schemas.microsoft.com/office/drawing/2014/main" val="2581419502"/>
                    </a:ext>
                  </a:extLst>
                </a:gridCol>
              </a:tblGrid>
              <a:tr h="473035">
                <a:tc gridSpan="3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Откуда пришел на сайт?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Пол (М = 0, Ж = 1)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Возраст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Есть фото?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«о себе»</a:t>
                      </a:r>
                      <a:r>
                        <a:rPr lang="en-US" sz="1400" b="1"/>
                        <a:t> </a:t>
                      </a:r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–</a:t>
                      </a:r>
                      <a:r>
                        <a:rPr lang="en-US" sz="1400" b="1"/>
                        <a:t> </a:t>
                      </a:r>
                      <a:br>
                        <a:rPr lang="ru-RU" sz="1400" b="1"/>
                      </a:br>
                      <a:r>
                        <a:rPr lang="ru-RU" sz="1400" b="1"/>
                        <a:t>кол-во слов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«ищу»</a:t>
                      </a:r>
                      <a:r>
                        <a:rPr lang="en-US" sz="1400" b="1"/>
                        <a:t> </a:t>
                      </a:r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–</a:t>
                      </a:r>
                      <a:r>
                        <a:rPr lang="en-US" sz="1400" b="1"/>
                        <a:t> </a:t>
                      </a:r>
                      <a:br>
                        <a:rPr lang="ru-RU" sz="1400" b="1"/>
                      </a:br>
                      <a:r>
                        <a:rPr lang="ru-RU" sz="1400" b="1"/>
                        <a:t>кол-во слов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Кол-во действий за 5 минут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Заполненость профиля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1295628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Google/Yandex</a:t>
                      </a:r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 рекламе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 </a:t>
                      </a:r>
                      <a:r>
                        <a:rPr lang="en-US" sz="1400" b="1"/>
                        <a:t>URL</a:t>
                      </a:r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360085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/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49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36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72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94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1.0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/>
                        <a:t>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54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AA11F9-2EC6-42EB-840D-69BB616D6BD2}"/>
              </a:ext>
            </a:extLst>
          </p:cNvPr>
          <p:cNvSpPr txBox="1"/>
          <p:nvPr/>
        </p:nvSpPr>
        <p:spPr>
          <a:xfrm>
            <a:off x="3307064" y="1732343"/>
            <a:ext cx="46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ru-RU" baseline="-2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56A08-71D8-4305-935E-283CA7631344}"/>
              </a:ext>
            </a:extLst>
          </p:cNvPr>
          <p:cNvSpPr txBox="1"/>
          <p:nvPr/>
        </p:nvSpPr>
        <p:spPr>
          <a:xfrm>
            <a:off x="3802143" y="1732343"/>
            <a:ext cx="46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ru-RU" baseline="-25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D0AC2-9D64-442B-920B-74DB99E13E66}"/>
              </a:ext>
            </a:extLst>
          </p:cNvPr>
          <p:cNvSpPr txBox="1"/>
          <p:nvPr/>
        </p:nvSpPr>
        <p:spPr>
          <a:xfrm>
            <a:off x="4297222" y="1732343"/>
            <a:ext cx="46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ru-RU" baseline="-25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FA063-F347-4F84-B5FB-50A748423FB9}"/>
              </a:ext>
            </a:extLst>
          </p:cNvPr>
          <p:cNvSpPr txBox="1"/>
          <p:nvPr/>
        </p:nvSpPr>
        <p:spPr>
          <a:xfrm>
            <a:off x="4792301" y="1732343"/>
            <a:ext cx="46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ru-RU" baseline="-25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126B7-A71E-4094-9AC6-39CBA5B20F80}"/>
              </a:ext>
            </a:extLst>
          </p:cNvPr>
          <p:cNvSpPr txBox="1"/>
          <p:nvPr/>
        </p:nvSpPr>
        <p:spPr>
          <a:xfrm>
            <a:off x="5287380" y="1732343"/>
            <a:ext cx="46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endParaRPr lang="ru-RU" baseline="-25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4A570-6275-429B-A7FE-767F1E68BE9B}"/>
              </a:ext>
            </a:extLst>
          </p:cNvPr>
          <p:cNvSpPr txBox="1"/>
          <p:nvPr/>
        </p:nvSpPr>
        <p:spPr>
          <a:xfrm>
            <a:off x="5782459" y="1732343"/>
            <a:ext cx="46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endParaRPr lang="ru-RU" baseline="-25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BD7A13-46CF-4033-A86C-A77A3F04F89E}"/>
              </a:ext>
            </a:extLst>
          </p:cNvPr>
          <p:cNvSpPr txBox="1"/>
          <p:nvPr/>
        </p:nvSpPr>
        <p:spPr>
          <a:xfrm>
            <a:off x="6277538" y="1732343"/>
            <a:ext cx="46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endParaRPr lang="ru-RU" baseline="-25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3A91C-8F5E-4F76-82AE-92C3316E0466}"/>
              </a:ext>
            </a:extLst>
          </p:cNvPr>
          <p:cNvSpPr txBox="1"/>
          <p:nvPr/>
        </p:nvSpPr>
        <p:spPr>
          <a:xfrm>
            <a:off x="6772617" y="1732343"/>
            <a:ext cx="46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endParaRPr lang="ru-RU" baseline="-25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41E68-DE1E-45A9-861D-4ABE535D6DF4}"/>
              </a:ext>
            </a:extLst>
          </p:cNvPr>
          <p:cNvSpPr txBox="1"/>
          <p:nvPr/>
        </p:nvSpPr>
        <p:spPr>
          <a:xfrm>
            <a:off x="7267696" y="1732343"/>
            <a:ext cx="46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ru-RU" baseline="-2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D03FB-72DD-459D-A5AE-CF3E0098F475}"/>
              </a:ext>
            </a:extLst>
          </p:cNvPr>
          <p:cNvSpPr txBox="1"/>
          <p:nvPr/>
        </p:nvSpPr>
        <p:spPr>
          <a:xfrm>
            <a:off x="7762775" y="1732343"/>
            <a:ext cx="49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endParaRPr lang="ru-RU" baseline="-2500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8612A75-292A-4E2F-84C1-64DEDC460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33074"/>
              </p:ext>
            </p:extLst>
          </p:nvPr>
        </p:nvGraphicFramePr>
        <p:xfrm>
          <a:off x="8906435" y="4040967"/>
          <a:ext cx="560294" cy="2329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294">
                  <a:extLst>
                    <a:ext uri="{9D8B030D-6E8A-4147-A177-3AD203B41FA5}">
                      <a16:colId xmlns:a16="http://schemas.microsoft.com/office/drawing/2014/main" val="57888752"/>
                    </a:ext>
                  </a:extLst>
                </a:gridCol>
              </a:tblGrid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5.5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890856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4.2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909490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6.5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451879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5.8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387808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10.3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43055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2.2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2595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7E6EA4A-35A1-42E6-A3D4-2049B732749D}"/>
              </a:ext>
            </a:extLst>
          </p:cNvPr>
          <p:cNvSpPr txBox="1"/>
          <p:nvPr/>
        </p:nvSpPr>
        <p:spPr>
          <a:xfrm>
            <a:off x="9553478" y="4962601"/>
            <a:ext cx="2002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Новый признак:</a:t>
            </a:r>
          </a:p>
          <a:p>
            <a:pPr algn="ctr"/>
            <a:r>
              <a:rPr lang="ru-RU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-0.1*</a:t>
            </a: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ru-RU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+0.2*</a:t>
            </a: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endParaRPr lang="ru-RU" baseline="-25000"/>
          </a:p>
          <a:p>
            <a:pPr algn="ctr"/>
            <a:endParaRPr lang="ru-RU" baseline="-2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F96A0-E0A2-47F8-B3D5-F3D8965BE99D}"/>
              </a:ext>
            </a:extLst>
          </p:cNvPr>
          <p:cNvSpPr txBox="1"/>
          <p:nvPr/>
        </p:nvSpPr>
        <p:spPr>
          <a:xfrm>
            <a:off x="3118807" y="698081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Сложение векторов и умножение на скаляр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выполняется поэлементно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98DF41-4234-47AC-A0ED-37D503764BED}"/>
              </a:ext>
            </a:extLst>
          </p:cNvPr>
          <p:cNvSpPr txBox="1"/>
          <p:nvPr/>
        </p:nvSpPr>
        <p:spPr>
          <a:xfrm>
            <a:off x="3118807" y="1036635"/>
            <a:ext cx="5039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 создание нового признака из старых.</a:t>
            </a:r>
            <a:endParaRPr lang="ru-RU" sz="160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24E5A6-7F93-429F-A78C-254F52B5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674" y="1510678"/>
            <a:ext cx="3012404" cy="20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8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9428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C3AE08-C8FD-4C1C-BC45-547289591736}"/>
              </a:ext>
            </a:extLst>
          </p:cNvPr>
          <p:cNvSpPr txBox="1"/>
          <p:nvPr/>
        </p:nvSpPr>
        <p:spPr>
          <a:xfrm>
            <a:off x="3118807" y="51710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Пусть мы имеем код:</a:t>
            </a:r>
            <a:endParaRPr lang="ru-RU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E027B-39E8-4AFB-BEB4-D16B7F5D4D68}"/>
              </a:ext>
            </a:extLst>
          </p:cNvPr>
          <p:cNvSpPr txBox="1"/>
          <p:nvPr/>
        </p:nvSpPr>
        <p:spPr>
          <a:xfrm>
            <a:off x="3118803" y="187635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Какие из операций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найдут сумму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2*v1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v2?</a:t>
            </a:r>
            <a:endParaRPr lang="ru-RU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259DD-4B1B-4C11-A8CC-91EE082F4245}"/>
              </a:ext>
            </a:extLst>
          </p:cNvPr>
          <p:cNvSpPr txBox="1"/>
          <p:nvPr/>
        </p:nvSpPr>
        <p:spPr>
          <a:xfrm>
            <a:off x="3118803" y="227402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2*v1+v2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76DDF-FC1F-439A-996E-ADAAC0557D1D}"/>
              </a:ext>
            </a:extLst>
          </p:cNvPr>
          <p:cNvSpPr txBox="1"/>
          <p:nvPr/>
        </p:nvSpPr>
        <p:spPr>
          <a:xfrm>
            <a:off x="3118803" y="950508"/>
            <a:ext cx="843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from math import sqrt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import numpy as np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v1, v2 = [4, 4, 8], [0, 1, -5]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A1A6B-1CAE-4933-B48C-8F414B0F9825}"/>
              </a:ext>
            </a:extLst>
          </p:cNvPr>
          <p:cNvSpPr txBox="1"/>
          <p:nvPr/>
        </p:nvSpPr>
        <p:spPr>
          <a:xfrm>
            <a:off x="3118803" y="2671691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[2*a+b for a, b in v1, v2]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2AD36-2F3E-4262-9415-D6290A9EBC6A}"/>
              </a:ext>
            </a:extLst>
          </p:cNvPr>
          <p:cNvSpPr txBox="1"/>
          <p:nvPr/>
        </p:nvSpPr>
        <p:spPr>
          <a:xfrm>
            <a:off x="3118803" y="3069360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[2*a+b for a, b in zip(v1, v2)]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94EDD-8C70-4171-8C9C-68026A490DC0}"/>
              </a:ext>
            </a:extLst>
          </p:cNvPr>
          <p:cNvSpPr txBox="1"/>
          <p:nvPr/>
        </p:nvSpPr>
        <p:spPr>
          <a:xfrm>
            <a:off x="3118803" y="346473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2*np.array(v1) + np.array(v2)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59969-CD1F-4254-869F-88F8DF4F0C5D}"/>
              </a:ext>
            </a:extLst>
          </p:cNvPr>
          <p:cNvSpPr txBox="1"/>
          <p:nvPr/>
        </p:nvSpPr>
        <p:spPr>
          <a:xfrm>
            <a:off x="3118803" y="3860104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sum(v1, v1, v2)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74208-6B82-49D7-91DA-02711E408627}"/>
              </a:ext>
            </a:extLst>
          </p:cNvPr>
          <p:cNvSpPr txBox="1"/>
          <p:nvPr/>
        </p:nvSpPr>
        <p:spPr>
          <a:xfrm>
            <a:off x="3118803" y="425547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list(map(lambda x: x*2, v1)) + np.array(v2)</a:t>
            </a:r>
            <a:endParaRPr lang="ru-RU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7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3AE08-C8FD-4C1C-BC45-547289591736}"/>
              </a:ext>
            </a:extLst>
          </p:cNvPr>
          <p:cNvSpPr txBox="1"/>
          <p:nvPr/>
        </p:nvSpPr>
        <p:spPr>
          <a:xfrm>
            <a:off x="3118807" y="51710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Пусть мы имеем код:</a:t>
            </a:r>
            <a:endParaRPr lang="ru-RU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E027B-39E8-4AFB-BEB4-D16B7F5D4D68}"/>
              </a:ext>
            </a:extLst>
          </p:cNvPr>
          <p:cNvSpPr txBox="1"/>
          <p:nvPr/>
        </p:nvSpPr>
        <p:spPr>
          <a:xfrm>
            <a:off x="3118803" y="187635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Какие из операций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найдут сумму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2*v1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v2?</a:t>
            </a:r>
            <a:endParaRPr lang="ru-RU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259DD-4B1B-4C11-A8CC-91EE082F4245}"/>
              </a:ext>
            </a:extLst>
          </p:cNvPr>
          <p:cNvSpPr txBox="1"/>
          <p:nvPr/>
        </p:nvSpPr>
        <p:spPr>
          <a:xfrm>
            <a:off x="3118803" y="227402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2*v1+v2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76DDF-FC1F-439A-996E-ADAAC0557D1D}"/>
              </a:ext>
            </a:extLst>
          </p:cNvPr>
          <p:cNvSpPr txBox="1"/>
          <p:nvPr/>
        </p:nvSpPr>
        <p:spPr>
          <a:xfrm>
            <a:off x="3118803" y="950508"/>
            <a:ext cx="843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from math import sqrt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import numpy as np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v1, v2 = [4, 4, 8], [0, 1, -5]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A1A6B-1CAE-4933-B48C-8F414B0F9825}"/>
              </a:ext>
            </a:extLst>
          </p:cNvPr>
          <p:cNvSpPr txBox="1"/>
          <p:nvPr/>
        </p:nvSpPr>
        <p:spPr>
          <a:xfrm>
            <a:off x="3118803" y="2671691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[2*a+b for a, b in v1, v2]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2AD36-2F3E-4262-9415-D6290A9EBC6A}"/>
              </a:ext>
            </a:extLst>
          </p:cNvPr>
          <p:cNvSpPr txBox="1"/>
          <p:nvPr/>
        </p:nvSpPr>
        <p:spPr>
          <a:xfrm>
            <a:off x="3118803" y="3069360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[2*a+b for a, b in zip(v1, v2)]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94EDD-8C70-4171-8C9C-68026A490DC0}"/>
              </a:ext>
            </a:extLst>
          </p:cNvPr>
          <p:cNvSpPr txBox="1"/>
          <p:nvPr/>
        </p:nvSpPr>
        <p:spPr>
          <a:xfrm>
            <a:off x="3118803" y="346473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2*np.array(v1) + np.array(v2)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59969-CD1F-4254-869F-88F8DF4F0C5D}"/>
              </a:ext>
            </a:extLst>
          </p:cNvPr>
          <p:cNvSpPr txBox="1"/>
          <p:nvPr/>
        </p:nvSpPr>
        <p:spPr>
          <a:xfrm>
            <a:off x="3118803" y="3860104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sum(v1, v1, v2)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74208-6B82-49D7-91DA-02711E408627}"/>
              </a:ext>
            </a:extLst>
          </p:cNvPr>
          <p:cNvSpPr txBox="1"/>
          <p:nvPr/>
        </p:nvSpPr>
        <p:spPr>
          <a:xfrm>
            <a:off x="3118803" y="425547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list(map(lambda x: x*2, v1)) + np.array(v2)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0A6B1-3DE0-4817-958E-B669F57CAC69}"/>
              </a:ext>
            </a:extLst>
          </p:cNvPr>
          <p:cNvSpPr txBox="1"/>
          <p:nvPr/>
        </p:nvSpPr>
        <p:spPr>
          <a:xfrm>
            <a:off x="8542452" y="2271725"/>
            <a:ext cx="251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[4,4,8,4,4,8,0,1,-5]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F4109-4453-4F30-AB18-DD6107CBBF1D}"/>
              </a:ext>
            </a:extLst>
          </p:cNvPr>
          <p:cNvSpPr txBox="1"/>
          <p:nvPr/>
        </p:nvSpPr>
        <p:spPr>
          <a:xfrm>
            <a:off x="8542452" y="2671691"/>
            <a:ext cx="1838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invalid syntax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73BBF3-119C-41AA-AD96-970409E7663A}"/>
              </a:ext>
            </a:extLst>
          </p:cNvPr>
          <p:cNvSpPr txBox="1"/>
          <p:nvPr/>
        </p:nvSpPr>
        <p:spPr>
          <a:xfrm>
            <a:off x="8542452" y="3067063"/>
            <a:ext cx="2134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09B2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[8, 9, 11]</a:t>
            </a:r>
            <a:endParaRPr lang="ru-RU" sz="1600">
              <a:solidFill>
                <a:srgbClr val="209B2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BF5800-C136-466A-ABBD-45A5430FACB3}"/>
              </a:ext>
            </a:extLst>
          </p:cNvPr>
          <p:cNvSpPr txBox="1"/>
          <p:nvPr/>
        </p:nvSpPr>
        <p:spPr>
          <a:xfrm>
            <a:off x="8542452" y="3464732"/>
            <a:ext cx="2752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09B20"/>
                </a:solidFill>
                <a:latin typeface="Consolas" panose="020B0609020204030204" pitchFamily="49" charset="0"/>
              </a:rPr>
              <a:t>array([ 8,  9, 11])</a:t>
            </a:r>
            <a:endParaRPr lang="ru-RU" sz="1600">
              <a:solidFill>
                <a:srgbClr val="209B2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395845-EE28-4CC3-B9A7-0CAF6EECB712}"/>
              </a:ext>
            </a:extLst>
          </p:cNvPr>
          <p:cNvSpPr txBox="1"/>
          <p:nvPr/>
        </p:nvSpPr>
        <p:spPr>
          <a:xfrm>
            <a:off x="8542452" y="3860104"/>
            <a:ext cx="163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Exception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18E37-2D3E-4748-A310-9F3079BFB892}"/>
              </a:ext>
            </a:extLst>
          </p:cNvPr>
          <p:cNvSpPr txBox="1"/>
          <p:nvPr/>
        </p:nvSpPr>
        <p:spPr>
          <a:xfrm>
            <a:off x="8542452" y="4255476"/>
            <a:ext cx="3013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09B2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array([ 8,  9, 11])</a:t>
            </a:r>
            <a:endParaRPr lang="ru-RU" sz="1600">
              <a:solidFill>
                <a:srgbClr val="209B2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000E67E6-AFC0-4915-85E7-AC43713D8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94881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90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C99E6C-4FC1-479F-BC83-1D505A20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8002">
            <a:off x="8287567" y="3419216"/>
            <a:ext cx="523562" cy="79572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6EDC335-442B-42F1-970C-1EB03FE31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58485">
            <a:off x="8262080" y="5473339"/>
            <a:ext cx="505309" cy="79572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88AE3D2-D0FD-4C80-8F4F-421E29428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706" y="5394904"/>
            <a:ext cx="742503" cy="116217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83366B-CDC0-436D-9D31-BC0741B15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707" y="3196631"/>
            <a:ext cx="742503" cy="1162178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092154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800" b="1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7E2AE2-7798-4061-A6B1-B185B2750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961" y="1070831"/>
            <a:ext cx="3396514" cy="1932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60798-8D11-45B6-BDFF-AD422CE761DC}"/>
              </a:ext>
            </a:extLst>
          </p:cNvPr>
          <p:cNvSpPr txBox="1"/>
          <p:nvPr/>
        </p:nvSpPr>
        <p:spPr>
          <a:xfrm>
            <a:off x="3118807" y="300918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Вернемся к нашей задаче:</a:t>
            </a:r>
            <a:endParaRPr lang="ru-RU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B1330-B9A0-4F71-B4CA-787FC92AE679}"/>
              </a:ext>
            </a:extLst>
          </p:cNvPr>
          <p:cNvSpPr txBox="1"/>
          <p:nvPr/>
        </p:nvSpPr>
        <p:spPr>
          <a:xfrm>
            <a:off x="7075542" y="1383286"/>
            <a:ext cx="3589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Хотим использовать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фото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текст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для предсказания!</a:t>
            </a:r>
            <a:endParaRPr lang="ru-RU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B279E-DDC1-438D-B9F2-2C85ABE4DD90}"/>
              </a:ext>
            </a:extLst>
          </p:cNvPr>
          <p:cNvSpPr txBox="1"/>
          <p:nvPr/>
        </p:nvSpPr>
        <p:spPr>
          <a:xfrm>
            <a:off x="3118806" y="639472"/>
            <a:ext cx="843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(в курсе </a:t>
            </a:r>
            <a:r>
              <a:rPr lang="en-US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SkillFactory </a:t>
            </a:r>
            <a:r>
              <a:rPr lang="ru-RU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будет похожая задача в проекте 8 «выбираем бэтмобиль»)</a:t>
            </a:r>
            <a:endParaRPr lang="ru-RU" sz="1400" i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02F23-D6DD-43C8-AA08-6414DD6450E7}"/>
              </a:ext>
            </a:extLst>
          </p:cNvPr>
          <p:cNvSpPr txBox="1"/>
          <p:nvPr/>
        </p:nvSpPr>
        <p:spPr>
          <a:xfrm>
            <a:off x="7075542" y="2096322"/>
            <a:ext cx="843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Получаем эмбеддинги и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склеиваем их конкатенацией:</a:t>
            </a:r>
            <a:endParaRPr lang="ru-RU" sz="16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17DAAD8-BAE5-42EE-8BC4-26CD000B4AA3}"/>
              </a:ext>
            </a:extLst>
          </p:cNvPr>
          <p:cNvSpPr/>
          <p:nvPr/>
        </p:nvSpPr>
        <p:spPr>
          <a:xfrm>
            <a:off x="4572001" y="1089895"/>
            <a:ext cx="249382" cy="1913085"/>
          </a:xfrm>
          <a:prstGeom prst="roundRect">
            <a:avLst>
              <a:gd name="adj" fmla="val 8568"/>
            </a:avLst>
          </a:prstGeom>
          <a:noFill/>
          <a:ln w="28575">
            <a:solidFill>
              <a:srgbClr val="FF7B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F4B4DBC-0357-4D61-9CA6-6C067D2E879A}"/>
              </a:ext>
            </a:extLst>
          </p:cNvPr>
          <p:cNvSpPr/>
          <p:nvPr/>
        </p:nvSpPr>
        <p:spPr>
          <a:xfrm>
            <a:off x="4821381" y="1089895"/>
            <a:ext cx="397163" cy="1913085"/>
          </a:xfrm>
          <a:prstGeom prst="roundRect">
            <a:avLst>
              <a:gd name="adj" fmla="val 8568"/>
            </a:avLst>
          </a:prstGeom>
          <a:noFill/>
          <a:ln w="28575">
            <a:solidFill>
              <a:srgbClr val="FF7B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05C5E6-17CA-4D81-9358-5834AC663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769" y="3428999"/>
            <a:ext cx="1196969" cy="750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9734D15-E65F-4C69-A27E-5A8160F49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769" y="5592449"/>
            <a:ext cx="1196969" cy="75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C1AF38-7121-4A68-B4C1-D48C381E06BE}"/>
              </a:ext>
            </a:extLst>
          </p:cNvPr>
          <p:cNvSpPr txBox="1"/>
          <p:nvPr/>
        </p:nvSpPr>
        <p:spPr>
          <a:xfrm>
            <a:off x="6045203" y="4203330"/>
            <a:ext cx="308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Нейросеть для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анализа фото</a:t>
            </a:r>
            <a:endParaRPr lang="ru-RU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1A5C8-C31D-4839-BA52-2E8234EBA168}"/>
              </a:ext>
            </a:extLst>
          </p:cNvPr>
          <p:cNvSpPr txBox="1"/>
          <p:nvPr/>
        </p:nvSpPr>
        <p:spPr>
          <a:xfrm>
            <a:off x="6045203" y="5045098"/>
            <a:ext cx="308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Нейросеть для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анализа текста</a:t>
            </a:r>
            <a:endParaRPr lang="ru-RU" sz="140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C6BC1C2-F068-4D44-954D-35BDA22CD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961" y="3298875"/>
            <a:ext cx="2305289" cy="3333803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C76F1FBF-E8D8-49B4-8B1E-0A7BF3709008}"/>
              </a:ext>
            </a:extLst>
          </p:cNvPr>
          <p:cNvSpPr/>
          <p:nvPr/>
        </p:nvSpPr>
        <p:spPr>
          <a:xfrm>
            <a:off x="5694308" y="3619433"/>
            <a:ext cx="290856" cy="3693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A5112887-BB6B-4026-8669-9BF3AD23AA5D}"/>
              </a:ext>
            </a:extLst>
          </p:cNvPr>
          <p:cNvSpPr/>
          <p:nvPr/>
        </p:nvSpPr>
        <p:spPr>
          <a:xfrm>
            <a:off x="5694308" y="5787169"/>
            <a:ext cx="290856" cy="3693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C6D4EB1-0EA0-4B3F-B1BE-EEAFAA5856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54" y="3545368"/>
            <a:ext cx="470261" cy="252765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1596B91-ED42-4741-A796-1FF5BE6F7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115" y="4411334"/>
            <a:ext cx="470261" cy="795721"/>
          </a:xfrm>
          <a:prstGeom prst="rect">
            <a:avLst/>
          </a:prstGeom>
        </p:spPr>
      </p:pic>
      <p:pic>
        <p:nvPicPr>
          <p:cNvPr id="1026" name="Picture 2" descr="https://samopoznanie.ru/avatars/objects/8-28185_1_6.jpg?1604778391">
            <a:extLst>
              <a:ext uri="{FF2B5EF4-FFF2-40B4-BE49-F238E27FC236}">
                <a16:creationId xmlns:a16="http://schemas.microsoft.com/office/drawing/2014/main" id="{570F175C-961C-457D-964E-79BFFA57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775" y="4137947"/>
            <a:ext cx="1884219" cy="14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705182-9F3D-436A-86E0-BB43ABA23441}"/>
              </a:ext>
            </a:extLst>
          </p:cNvPr>
          <p:cNvSpPr txBox="1"/>
          <p:nvPr/>
        </p:nvSpPr>
        <p:spPr>
          <a:xfrm>
            <a:off x="9836760" y="5617892"/>
            <a:ext cx="202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Наш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ML-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алгоритм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104406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3AE08-C8FD-4C1C-BC45-547289591736}"/>
              </a:ext>
            </a:extLst>
          </p:cNvPr>
          <p:cNvSpPr txBox="1"/>
          <p:nvPr/>
        </p:nvSpPr>
        <p:spPr>
          <a:xfrm>
            <a:off x="3118807" y="51710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Пусть мы имеем код:</a:t>
            </a:r>
            <a:endParaRPr lang="ru-RU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E027B-39E8-4AFB-BEB4-D16B7F5D4D68}"/>
              </a:ext>
            </a:extLst>
          </p:cNvPr>
          <p:cNvSpPr txBox="1"/>
          <p:nvPr/>
        </p:nvSpPr>
        <p:spPr>
          <a:xfrm>
            <a:off x="3118803" y="187635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Какие из операций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вернут конкатенацию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v1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v2?</a:t>
            </a:r>
            <a:endParaRPr lang="ru-RU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259DD-4B1B-4C11-A8CC-91EE082F4245}"/>
              </a:ext>
            </a:extLst>
          </p:cNvPr>
          <p:cNvSpPr txBox="1"/>
          <p:nvPr/>
        </p:nvSpPr>
        <p:spPr>
          <a:xfrm>
            <a:off x="3118803" y="227402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v1+v2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76DDF-FC1F-439A-996E-ADAAC0557D1D}"/>
              </a:ext>
            </a:extLst>
          </p:cNvPr>
          <p:cNvSpPr txBox="1"/>
          <p:nvPr/>
        </p:nvSpPr>
        <p:spPr>
          <a:xfrm>
            <a:off x="3118803" y="950508"/>
            <a:ext cx="843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from math import sqrt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import numpy as np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v1, v2 = [4, 4, 8], [0, 1, -5]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A1A6B-1CAE-4933-B48C-8F414B0F9825}"/>
              </a:ext>
            </a:extLst>
          </p:cNvPr>
          <p:cNvSpPr txBox="1"/>
          <p:nvPr/>
        </p:nvSpPr>
        <p:spPr>
          <a:xfrm>
            <a:off x="3118803" y="2671691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np.array(v1)+np.array(v2)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2AD36-2F3E-4262-9415-D6290A9EBC6A}"/>
              </a:ext>
            </a:extLst>
          </p:cNvPr>
          <p:cNvSpPr txBox="1"/>
          <p:nvPr/>
        </p:nvSpPr>
        <p:spPr>
          <a:xfrm>
            <a:off x="3118803" y="3069360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np.concatenate(v1, v2)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94EDD-8C70-4171-8C9C-68026A490DC0}"/>
              </a:ext>
            </a:extLst>
          </p:cNvPr>
          <p:cNvSpPr txBox="1"/>
          <p:nvPr/>
        </p:nvSpPr>
        <p:spPr>
          <a:xfrm>
            <a:off x="3118803" y="346473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np.concatenate([v1, v2])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59969-CD1F-4254-869F-88F8DF4F0C5D}"/>
              </a:ext>
            </a:extLst>
          </p:cNvPr>
          <p:cNvSpPr txBox="1"/>
          <p:nvPr/>
        </p:nvSpPr>
        <p:spPr>
          <a:xfrm>
            <a:off x="3118804" y="425777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v1 + np.array(v2)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74208-6B82-49D7-91DA-02711E408627}"/>
              </a:ext>
            </a:extLst>
          </p:cNvPr>
          <p:cNvSpPr txBox="1"/>
          <p:nvPr/>
        </p:nvSpPr>
        <p:spPr>
          <a:xfrm>
            <a:off x="3118804" y="4653145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list(zip(v1, v2))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FEC69-96AB-43B5-A2AB-77EE5609BFC9}"/>
              </a:ext>
            </a:extLst>
          </p:cNvPr>
          <p:cNvSpPr txBox="1"/>
          <p:nvPr/>
        </p:nvSpPr>
        <p:spPr>
          <a:xfrm>
            <a:off x="3118803" y="5048517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np.stack([v1, v2])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D3B12-9647-4E79-9A63-6C4F18599F34}"/>
              </a:ext>
            </a:extLst>
          </p:cNvPr>
          <p:cNvSpPr txBox="1"/>
          <p:nvPr/>
        </p:nvSpPr>
        <p:spPr>
          <a:xfrm>
            <a:off x="3118803" y="3860104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np.concatenate((v1, v2))</a:t>
            </a:r>
            <a:endParaRPr lang="ru-RU" sz="1600">
              <a:latin typeface="Consolas" panose="020B0609020204030204" pitchFamily="49" charset="0"/>
            </a:endParaRPr>
          </a:p>
        </p:txBody>
      </p: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67A5CF81-7FFA-4866-917F-0CAFB1A47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50367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800" b="1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4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3AE08-C8FD-4C1C-BC45-547289591736}"/>
              </a:ext>
            </a:extLst>
          </p:cNvPr>
          <p:cNvSpPr txBox="1"/>
          <p:nvPr/>
        </p:nvSpPr>
        <p:spPr>
          <a:xfrm>
            <a:off x="3118807" y="51710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Пусть мы имеем код:</a:t>
            </a:r>
            <a:endParaRPr lang="ru-RU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E027B-39E8-4AFB-BEB4-D16B7F5D4D68}"/>
              </a:ext>
            </a:extLst>
          </p:cNvPr>
          <p:cNvSpPr txBox="1"/>
          <p:nvPr/>
        </p:nvSpPr>
        <p:spPr>
          <a:xfrm>
            <a:off x="3118803" y="187635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Какие из операций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вернут конкатенацию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v1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v2?</a:t>
            </a:r>
            <a:endParaRPr lang="ru-RU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259DD-4B1B-4C11-A8CC-91EE082F4245}"/>
              </a:ext>
            </a:extLst>
          </p:cNvPr>
          <p:cNvSpPr txBox="1"/>
          <p:nvPr/>
        </p:nvSpPr>
        <p:spPr>
          <a:xfrm>
            <a:off x="3118803" y="227402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v1+v2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76DDF-FC1F-439A-996E-ADAAC0557D1D}"/>
              </a:ext>
            </a:extLst>
          </p:cNvPr>
          <p:cNvSpPr txBox="1"/>
          <p:nvPr/>
        </p:nvSpPr>
        <p:spPr>
          <a:xfrm>
            <a:off x="3118803" y="950508"/>
            <a:ext cx="843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from math import sqrt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import numpy as np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v1, v2 = [4, 4, 8], [0, 1, -5]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A1A6B-1CAE-4933-B48C-8F414B0F9825}"/>
              </a:ext>
            </a:extLst>
          </p:cNvPr>
          <p:cNvSpPr txBox="1"/>
          <p:nvPr/>
        </p:nvSpPr>
        <p:spPr>
          <a:xfrm>
            <a:off x="3118803" y="2671691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np.array(v1)+np.array(v2)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2AD36-2F3E-4262-9415-D6290A9EBC6A}"/>
              </a:ext>
            </a:extLst>
          </p:cNvPr>
          <p:cNvSpPr txBox="1"/>
          <p:nvPr/>
        </p:nvSpPr>
        <p:spPr>
          <a:xfrm>
            <a:off x="3118803" y="3069360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np.concatenate(v1, v2)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94EDD-8C70-4171-8C9C-68026A490DC0}"/>
              </a:ext>
            </a:extLst>
          </p:cNvPr>
          <p:cNvSpPr txBox="1"/>
          <p:nvPr/>
        </p:nvSpPr>
        <p:spPr>
          <a:xfrm>
            <a:off x="3118803" y="346473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np.concatenate([v1, v2])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59969-CD1F-4254-869F-88F8DF4F0C5D}"/>
              </a:ext>
            </a:extLst>
          </p:cNvPr>
          <p:cNvSpPr txBox="1"/>
          <p:nvPr/>
        </p:nvSpPr>
        <p:spPr>
          <a:xfrm>
            <a:off x="3118804" y="425777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v1 + np.array(v2)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74208-6B82-49D7-91DA-02711E408627}"/>
              </a:ext>
            </a:extLst>
          </p:cNvPr>
          <p:cNvSpPr txBox="1"/>
          <p:nvPr/>
        </p:nvSpPr>
        <p:spPr>
          <a:xfrm>
            <a:off x="3118804" y="4653145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list(zip(v1, v2))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0A6B1-3DE0-4817-958E-B669F57CAC69}"/>
              </a:ext>
            </a:extLst>
          </p:cNvPr>
          <p:cNvSpPr txBox="1"/>
          <p:nvPr/>
        </p:nvSpPr>
        <p:spPr>
          <a:xfrm>
            <a:off x="8542452" y="2271725"/>
            <a:ext cx="251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09B2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[4, 4, 8, 0, 1, -5]</a:t>
            </a:r>
            <a:endParaRPr lang="ru-RU" sz="1600">
              <a:solidFill>
                <a:srgbClr val="209B2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F4109-4453-4F30-AB18-DD6107CBBF1D}"/>
              </a:ext>
            </a:extLst>
          </p:cNvPr>
          <p:cNvSpPr txBox="1"/>
          <p:nvPr/>
        </p:nvSpPr>
        <p:spPr>
          <a:xfrm>
            <a:off x="8542452" y="2671691"/>
            <a:ext cx="241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array([4, 5, 3])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73BBF3-119C-41AA-AD96-970409E7663A}"/>
              </a:ext>
            </a:extLst>
          </p:cNvPr>
          <p:cNvSpPr txBox="1"/>
          <p:nvPr/>
        </p:nvSpPr>
        <p:spPr>
          <a:xfrm>
            <a:off x="8542452" y="3067063"/>
            <a:ext cx="2134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Exception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BF5800-C136-466A-ABBD-45A5430FACB3}"/>
              </a:ext>
            </a:extLst>
          </p:cNvPr>
          <p:cNvSpPr txBox="1"/>
          <p:nvPr/>
        </p:nvSpPr>
        <p:spPr>
          <a:xfrm>
            <a:off x="8542453" y="3464732"/>
            <a:ext cx="3461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09B20"/>
                </a:solidFill>
                <a:latin typeface="Consolas" panose="020B0609020204030204" pitchFamily="49" charset="0"/>
              </a:rPr>
              <a:t>array([4, 4, 8, 0, 1, -5])</a:t>
            </a:r>
            <a:endParaRPr lang="ru-RU" sz="1600">
              <a:solidFill>
                <a:srgbClr val="209B2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395845-EE28-4CC3-B9A7-0CAF6EECB712}"/>
              </a:ext>
            </a:extLst>
          </p:cNvPr>
          <p:cNvSpPr txBox="1"/>
          <p:nvPr/>
        </p:nvSpPr>
        <p:spPr>
          <a:xfrm>
            <a:off x="8542453" y="4257773"/>
            <a:ext cx="267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array([4, 5, 3])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18E37-2D3E-4748-A310-9F3079BFB892}"/>
              </a:ext>
            </a:extLst>
          </p:cNvPr>
          <p:cNvSpPr txBox="1"/>
          <p:nvPr/>
        </p:nvSpPr>
        <p:spPr>
          <a:xfrm>
            <a:off x="8542453" y="4653145"/>
            <a:ext cx="3013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[(4, 0), (4, 1), (8, -5)]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FEC69-96AB-43B5-A2AB-77EE5609BFC9}"/>
              </a:ext>
            </a:extLst>
          </p:cNvPr>
          <p:cNvSpPr txBox="1"/>
          <p:nvPr/>
        </p:nvSpPr>
        <p:spPr>
          <a:xfrm>
            <a:off x="3118803" y="5048517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np.stack([v1, v2])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B4B10F-4A45-466B-9666-C9EB2F13436F}"/>
              </a:ext>
            </a:extLst>
          </p:cNvPr>
          <p:cNvSpPr txBox="1"/>
          <p:nvPr/>
        </p:nvSpPr>
        <p:spPr>
          <a:xfrm>
            <a:off x="8542453" y="5048517"/>
            <a:ext cx="301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array([[ 4,  4,  8],</a:t>
            </a:r>
          </a:p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    [ 0,  1, -5]])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D3B12-9647-4E79-9A63-6C4F18599F34}"/>
              </a:ext>
            </a:extLst>
          </p:cNvPr>
          <p:cNvSpPr txBox="1"/>
          <p:nvPr/>
        </p:nvSpPr>
        <p:spPr>
          <a:xfrm>
            <a:off x="3118803" y="3860104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np.concatenate((v1, v2))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50A240-F172-4297-AAD5-143E0ABBE7F1}"/>
              </a:ext>
            </a:extLst>
          </p:cNvPr>
          <p:cNvSpPr txBox="1"/>
          <p:nvPr/>
        </p:nvSpPr>
        <p:spPr>
          <a:xfrm>
            <a:off x="8542453" y="3857807"/>
            <a:ext cx="3461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09B20"/>
                </a:solidFill>
                <a:latin typeface="Consolas" panose="020B0609020204030204" pitchFamily="49" charset="0"/>
              </a:rPr>
              <a:t>array([4, 4, 8, 0, 1, -5])</a:t>
            </a:r>
            <a:endParaRPr lang="ru-RU" sz="1600">
              <a:solidFill>
                <a:srgbClr val="209B2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BDCD8355-45BE-4C72-A080-F8324DC52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50367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800" b="1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02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CC4F7-4475-4989-BB5D-C76B44E4EB36}"/>
              </a:ext>
            </a:extLst>
          </p:cNvPr>
          <p:cNvSpPr txBox="1"/>
          <p:nvPr/>
        </p:nvSpPr>
        <p:spPr>
          <a:xfrm>
            <a:off x="925806" y="5773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>
                <a:solidFill>
                  <a:srgbClr val="008000"/>
                </a:solidFill>
                <a:latin typeface="Raleway Medium" pitchFamily="2" charset="-52"/>
              </a:rPr>
              <a:t>Что будет в вебинаре?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DEAA4-0D57-466B-8860-4CCEBE46C4BE}"/>
              </a:ext>
            </a:extLst>
          </p:cNvPr>
          <p:cNvSpPr txBox="1"/>
          <p:nvPr/>
        </p:nvSpPr>
        <p:spPr>
          <a:xfrm>
            <a:off x="930828" y="1823814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Векторные операции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A2A22-7E9D-4519-B785-884194A35000}"/>
              </a:ext>
            </a:extLst>
          </p:cNvPr>
          <p:cNvSpPr txBox="1"/>
          <p:nvPr/>
        </p:nvSpPr>
        <p:spPr>
          <a:xfrm>
            <a:off x="930827" y="2162368"/>
            <a:ext cx="10519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Понятие вектора и матрицы, примеры векторов, эмбеддинги, векторные операции.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E3834-D530-4EA2-89D3-F67D498766A2}"/>
              </a:ext>
            </a:extLst>
          </p:cNvPr>
          <p:cNvSpPr txBox="1"/>
          <p:nvPr/>
        </p:nvSpPr>
        <p:spPr>
          <a:xfrm>
            <a:off x="930824" y="2553214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Линейные комбинации векторов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81A67-31B6-4993-BADA-48FCFE0A6CA2}"/>
              </a:ext>
            </a:extLst>
          </p:cNvPr>
          <p:cNvSpPr txBox="1"/>
          <p:nvPr/>
        </p:nvSpPr>
        <p:spPr>
          <a:xfrm>
            <a:off x="930823" y="2891768"/>
            <a:ext cx="10519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Линейная зависимость, линейная оболочка, базис, геометрические иллюстрации.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CCF0-1E7D-414E-9BAA-D1AC03544F0F}"/>
              </a:ext>
            </a:extLst>
          </p:cNvPr>
          <p:cNvSpPr txBox="1"/>
          <p:nvPr/>
        </p:nvSpPr>
        <p:spPr>
          <a:xfrm>
            <a:off x="925797" y="1315992"/>
            <a:ext cx="7585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дополнен примерами, задачами и программным кодом.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6B800-E1DF-4DFE-A680-139885BA44BB}"/>
              </a:ext>
            </a:extLst>
          </p:cNvPr>
          <p:cNvSpPr txBox="1"/>
          <p:nvPr/>
        </p:nvSpPr>
        <p:spPr>
          <a:xfrm>
            <a:off x="930824" y="3282614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Матрица как линейное преобразование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15D1D-6D4D-4238-ACCA-5865181FC385}"/>
              </a:ext>
            </a:extLst>
          </p:cNvPr>
          <p:cNvSpPr txBox="1"/>
          <p:nvPr/>
        </p:nvSpPr>
        <p:spPr>
          <a:xfrm>
            <a:off x="930823" y="3621168"/>
            <a:ext cx="10519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Умножение матрицы на вектор: схематическая, физическая и геометрическая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иллюстрации, перемножение матриц, транспонирование.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B96BB-C1CC-4448-9D27-9436BE9BC47F}"/>
              </a:ext>
            </a:extLst>
          </p:cNvPr>
          <p:cNvSpPr txBox="1"/>
          <p:nvPr/>
        </p:nvSpPr>
        <p:spPr>
          <a:xfrm>
            <a:off x="930822" y="4258235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Ранг и определитель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743A5-1C27-4A08-A6A9-90DE7B245175}"/>
              </a:ext>
            </a:extLst>
          </p:cNvPr>
          <p:cNvSpPr txBox="1"/>
          <p:nvPr/>
        </p:nvSpPr>
        <p:spPr>
          <a:xfrm>
            <a:off x="930821" y="4596789"/>
            <a:ext cx="10519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Ранг матрицы, его геометрический смысл, определитель и обратная матрица.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297094-25BA-4A6E-BE9D-16D770FD0559}"/>
              </a:ext>
            </a:extLst>
          </p:cNvPr>
          <p:cNvSpPr txBox="1"/>
          <p:nvPr/>
        </p:nvSpPr>
        <p:spPr>
          <a:xfrm>
            <a:off x="925800" y="974453"/>
            <a:ext cx="10519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Вебинар проводится по материалу модуля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MATH&amp;STAT-1. Линейная алгебра. Часть I</a:t>
            </a:r>
            <a:endParaRPr lang="ru-RU" sz="1600" u="sng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046EED-4582-43EC-A8C5-D24C60479139}"/>
              </a:ext>
            </a:extLst>
          </p:cNvPr>
          <p:cNvSpPr txBox="1"/>
          <p:nvPr/>
        </p:nvSpPr>
        <p:spPr>
          <a:xfrm>
            <a:off x="925798" y="5104611"/>
            <a:ext cx="950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solidFill>
                  <a:srgbClr val="008000"/>
                </a:solidFill>
                <a:latin typeface="Raleway Medium" pitchFamily="2" charset="-52"/>
              </a:rPr>
              <a:t>Чего не будет в вебинаре?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Материала модуля MATH&amp;STAT-2. Линейная алгебра. Часть II</a:t>
            </a:r>
            <a:endParaRPr lang="ru-RU" sz="1600">
              <a:solidFill>
                <a:srgbClr val="008000"/>
              </a:solidFill>
              <a:latin typeface="Raleway Medium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A6EFF-259D-4039-8B0D-DB376596FC97}"/>
              </a:ext>
            </a:extLst>
          </p:cNvPr>
          <p:cNvSpPr txBox="1"/>
          <p:nvPr/>
        </p:nvSpPr>
        <p:spPr>
          <a:xfrm>
            <a:off x="925797" y="5450882"/>
            <a:ext cx="104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(неоднородные СЛАУ, метод наименьших квадратов, собственные вектора и числа, метод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645BC0-CFEE-49E4-A623-73A712E91DDA}"/>
              </a:ext>
            </a:extLst>
          </p:cNvPr>
          <p:cNvSpPr txBox="1"/>
          <p:nvPr/>
        </p:nvSpPr>
        <p:spPr>
          <a:xfrm>
            <a:off x="925796" y="5789427"/>
            <a:ext cx="104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главных компонент).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13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13902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C3AE08-C8FD-4C1C-BC45-547289591736}"/>
              </a:ext>
            </a:extLst>
          </p:cNvPr>
          <p:cNvSpPr txBox="1"/>
          <p:nvPr/>
        </p:nvSpPr>
        <p:spPr>
          <a:xfrm>
            <a:off x="3118807" y="51710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Евклидова длина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(L2-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норма)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вектора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= (X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X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X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ru-RU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6ACFA-7ED5-400C-9893-E502605D8DDB}"/>
              </a:ext>
            </a:extLst>
          </p:cNvPr>
          <p:cNvSpPr txBox="1"/>
          <p:nvPr/>
        </p:nvSpPr>
        <p:spPr>
          <a:xfrm>
            <a:off x="3118807" y="931860"/>
            <a:ext cx="843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‖v‖ = Sqrt(X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X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… + X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20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60E7E-6827-4EC0-AD51-D29B3749C263}"/>
              </a:ext>
            </a:extLst>
          </p:cNvPr>
          <p:cNvSpPr txBox="1"/>
          <p:nvPr/>
        </p:nvSpPr>
        <p:spPr>
          <a:xfrm>
            <a:off x="3118807" y="140875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«Расстояние» от одного вектора до другого – длина их разности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D81B0-8B41-4102-A1AB-CFB9FD24E64A}"/>
              </a:ext>
            </a:extLst>
          </p:cNvPr>
          <p:cNvSpPr txBox="1"/>
          <p:nvPr/>
        </p:nvSpPr>
        <p:spPr>
          <a:xfrm>
            <a:off x="3118808" y="1747307"/>
            <a:ext cx="2662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dist(v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= ‖ v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v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‖</a:t>
            </a:r>
            <a:endParaRPr lang="ru-RU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4FC04-6678-4AE6-97FE-249799E5E0E2}"/>
              </a:ext>
            </a:extLst>
          </p:cNvPr>
          <p:cNvSpPr txBox="1"/>
          <p:nvPr/>
        </p:nvSpPr>
        <p:spPr>
          <a:xfrm>
            <a:off x="3118806" y="2295471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 система распознавания лиц</a:t>
            </a:r>
            <a:endParaRPr lang="ru-RU" sz="160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328A71-13F3-4027-BA2D-7D40E5E3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06" y="3605676"/>
            <a:ext cx="6087650" cy="2754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B45E58-0C44-4B5A-8B99-9945EFCB7E3A}"/>
              </a:ext>
            </a:extLst>
          </p:cNvPr>
          <p:cNvSpPr txBox="1"/>
          <p:nvPr/>
        </p:nvSpPr>
        <p:spPr>
          <a:xfrm>
            <a:off x="3118806" y="2634025"/>
            <a:ext cx="843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Камера → поиск лица → получение эмбеддинга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 сравниваем с базой данных эмбеддингов и ищем ближайщий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(эмбеддинг играет роль «отпечатка пальца», но не пальца, а лица)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28810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62295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800" b="1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16DFDF6-D3DD-4073-BE9E-3E3F76AAEC23}"/>
              </a:ext>
            </a:extLst>
          </p:cNvPr>
          <p:cNvSpPr txBox="1"/>
          <p:nvPr/>
        </p:nvSpPr>
        <p:spPr>
          <a:xfrm>
            <a:off x="3118807" y="51710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Скалярное произведение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векторов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ru-RU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(X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X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X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ru-RU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(Y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Y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Y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ru-RU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93394-C49D-4782-A6E1-E20F8DB11F3D}"/>
              </a:ext>
            </a:extLst>
          </p:cNvPr>
          <p:cNvSpPr txBox="1"/>
          <p:nvPr/>
        </p:nvSpPr>
        <p:spPr>
          <a:xfrm>
            <a:off x="3118807" y="931860"/>
            <a:ext cx="843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• v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X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X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… + X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ru-RU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49423-98A8-4FB2-8C48-BCDDACB44DDC}"/>
              </a:ext>
            </a:extLst>
          </p:cNvPr>
          <p:cNvSpPr txBox="1"/>
          <p:nvPr/>
        </p:nvSpPr>
        <p:spPr>
          <a:xfrm>
            <a:off x="3118807" y="1408170"/>
            <a:ext cx="843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 этой формулы следует, что длина вектора равна квадратному корню из скалярного произведения его с самим собой.</a:t>
            </a:r>
            <a:endParaRPr lang="ru-RU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EF035-D656-4ADA-8482-26F808A63D21}"/>
              </a:ext>
            </a:extLst>
          </p:cNvPr>
          <p:cNvSpPr txBox="1"/>
          <p:nvPr/>
        </p:nvSpPr>
        <p:spPr>
          <a:xfrm>
            <a:off x="3118807" y="2069145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Ортогональными называются вектора, скалярное произведение которых равно 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49838-5F20-49A8-8876-ECFCBE3795AE}"/>
              </a:ext>
            </a:extLst>
          </p:cNvPr>
          <p:cNvSpPr txBox="1"/>
          <p:nvPr/>
        </p:nvSpPr>
        <p:spPr>
          <a:xfrm>
            <a:off x="3118806" y="2407699"/>
            <a:ext cx="843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(это значит, что угол между векторами равен 90 градусов)</a:t>
            </a:r>
            <a:endParaRPr lang="ru-RU" sz="1400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ACFFE-32E2-4B1C-93BD-5A99537BD3DA}"/>
              </a:ext>
            </a:extLst>
          </p:cNvPr>
          <p:cNvSpPr txBox="1"/>
          <p:nvPr/>
        </p:nvSpPr>
        <p:spPr>
          <a:xfrm>
            <a:off x="3118806" y="2865912"/>
            <a:ext cx="4110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 рекомендательные системы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0E8C125A-6066-43F1-9406-1C6A7C44C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95875"/>
              </p:ext>
            </p:extLst>
          </p:nvPr>
        </p:nvGraphicFramePr>
        <p:xfrm>
          <a:off x="3918904" y="3861999"/>
          <a:ext cx="2577144" cy="2551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524">
                  <a:extLst>
                    <a:ext uri="{9D8B030D-6E8A-4147-A177-3AD203B41FA5}">
                      <a16:colId xmlns:a16="http://schemas.microsoft.com/office/drawing/2014/main" val="4153724547"/>
                    </a:ext>
                  </a:extLst>
                </a:gridCol>
                <a:gridCol w="429524">
                  <a:extLst>
                    <a:ext uri="{9D8B030D-6E8A-4147-A177-3AD203B41FA5}">
                      <a16:colId xmlns:a16="http://schemas.microsoft.com/office/drawing/2014/main" val="4259836776"/>
                    </a:ext>
                  </a:extLst>
                </a:gridCol>
                <a:gridCol w="429524">
                  <a:extLst>
                    <a:ext uri="{9D8B030D-6E8A-4147-A177-3AD203B41FA5}">
                      <a16:colId xmlns:a16="http://schemas.microsoft.com/office/drawing/2014/main" val="575732190"/>
                    </a:ext>
                  </a:extLst>
                </a:gridCol>
                <a:gridCol w="429524">
                  <a:extLst>
                    <a:ext uri="{9D8B030D-6E8A-4147-A177-3AD203B41FA5}">
                      <a16:colId xmlns:a16="http://schemas.microsoft.com/office/drawing/2014/main" val="2123777528"/>
                    </a:ext>
                  </a:extLst>
                </a:gridCol>
                <a:gridCol w="429524">
                  <a:extLst>
                    <a:ext uri="{9D8B030D-6E8A-4147-A177-3AD203B41FA5}">
                      <a16:colId xmlns:a16="http://schemas.microsoft.com/office/drawing/2014/main" val="27269213"/>
                    </a:ext>
                  </a:extLst>
                </a:gridCol>
                <a:gridCol w="429524">
                  <a:extLst>
                    <a:ext uri="{9D8B030D-6E8A-4147-A177-3AD203B41FA5}">
                      <a16:colId xmlns:a16="http://schemas.microsoft.com/office/drawing/2014/main" val="4136577938"/>
                    </a:ext>
                  </a:extLst>
                </a:gridCol>
              </a:tblGrid>
              <a:tr h="4251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?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8000"/>
                          </a:solidFill>
                        </a:rPr>
                        <a:t>+</a:t>
                      </a:r>
                      <a:endParaRPr lang="ru-RU" sz="1800" b="1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1800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1800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8000"/>
                          </a:solidFill>
                        </a:rPr>
                        <a:t>+</a:t>
                      </a:r>
                      <a:endParaRPr lang="ru-RU" sz="1800" b="1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8000"/>
                          </a:solidFill>
                        </a:rPr>
                        <a:t>+</a:t>
                      </a:r>
                      <a:endParaRPr lang="ru-RU" sz="1800" b="1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8000"/>
                          </a:solidFill>
                        </a:rPr>
                        <a:t>+</a:t>
                      </a:r>
                      <a:endParaRPr lang="ru-RU" sz="1800" b="1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1800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1800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8000"/>
                          </a:solidFill>
                        </a:rPr>
                        <a:t>+</a:t>
                      </a:r>
                      <a:endParaRPr lang="ru-RU" sz="1800" b="1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D1CF60-971E-48C2-ABC4-B0626B18E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12" y="4737401"/>
            <a:ext cx="393991" cy="3739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DA51F2-33D4-4823-8175-C56E16D0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615" y="4309011"/>
            <a:ext cx="379312" cy="3577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69B0B64-875F-4B4D-ADF6-73141F6A7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954" y="3429000"/>
            <a:ext cx="379313" cy="37391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DE73011-7E40-4EC0-A454-E210F1C90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720" y="5182029"/>
            <a:ext cx="375102" cy="3576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0737BB-9180-4876-87D8-E0571800B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828" y="3432175"/>
            <a:ext cx="379248" cy="35103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54A10ED-450B-4FCB-A37D-49FC8F397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5107" y="3429000"/>
            <a:ext cx="387868" cy="3685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2B4D181-ED03-45BE-A023-AF0E4C672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5529" y="3883463"/>
            <a:ext cx="387031" cy="35771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27BB79F-E1EF-47A0-B690-B1477A8D2D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3312" y="5610384"/>
            <a:ext cx="383393" cy="35011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F39784-86D2-41FB-A6A7-1A6BABAEDE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5204" y="3434028"/>
            <a:ext cx="342796" cy="34917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5467FF-CF52-4109-A230-F064B35842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3313" y="6021337"/>
            <a:ext cx="386614" cy="36692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08E6FAD-5384-4DB3-8A63-6918301E1A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7246" y="3429788"/>
            <a:ext cx="357710" cy="35771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D79BAE7-A4EE-49CF-8945-AE6EDA436A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2061" y="3429000"/>
            <a:ext cx="361287" cy="35420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1AE9D1C-17E1-452D-8F68-FB06B1E157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826" y="4060999"/>
            <a:ext cx="676402" cy="6764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777F05B-3CBA-4680-806D-9DC9DC6C8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26" y="5128046"/>
            <a:ext cx="688824" cy="64356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B9CEEBF-249E-4F94-86FF-5D4F7DADF8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6974" y="4001339"/>
            <a:ext cx="470261" cy="79572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2A09E10-E6D7-40F4-989A-D36BEC68A9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6974" y="5051968"/>
            <a:ext cx="470261" cy="79572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5443B3-4DF5-4AAE-8F75-83530DF0159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8830666" y="3850419"/>
            <a:ext cx="285790" cy="114316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7D992BE-029C-4328-8F33-0A29DA83F5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853686" y="4932164"/>
            <a:ext cx="285790" cy="114316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96624DE-4E34-44C0-B7D0-913056B9CA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74658" y="4496308"/>
            <a:ext cx="470261" cy="795721"/>
          </a:xfrm>
          <a:prstGeom prst="rect">
            <a:avLst/>
          </a:prstGeom>
        </p:spPr>
      </p:pic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501043A-1DC7-47A0-A188-BF3571A8DCC3}"/>
              </a:ext>
            </a:extLst>
          </p:cNvPr>
          <p:cNvCxnSpPr>
            <a:cxnSpLocks/>
          </p:cNvCxnSpPr>
          <p:nvPr/>
        </p:nvCxnSpPr>
        <p:spPr>
          <a:xfrm flipH="1" flipV="1">
            <a:off x="9560110" y="4606476"/>
            <a:ext cx="218387" cy="3178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4142654-8E29-48E9-A971-919E0F591533}"/>
              </a:ext>
            </a:extLst>
          </p:cNvPr>
          <p:cNvCxnSpPr>
            <a:cxnSpLocks/>
          </p:cNvCxnSpPr>
          <p:nvPr/>
        </p:nvCxnSpPr>
        <p:spPr>
          <a:xfrm flipH="1">
            <a:off x="9560110" y="4914253"/>
            <a:ext cx="226066" cy="3777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6963388-D7A8-4661-A3FD-91B07DC3BE39}"/>
              </a:ext>
            </a:extLst>
          </p:cNvPr>
          <p:cNvSpPr txBox="1"/>
          <p:nvPr/>
        </p:nvSpPr>
        <p:spPr>
          <a:xfrm>
            <a:off x="10244910" y="4764587"/>
            <a:ext cx="62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2.48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E53134-AB9E-405C-8187-1992836917B5}"/>
              </a:ext>
            </a:extLst>
          </p:cNvPr>
          <p:cNvSpPr txBox="1"/>
          <p:nvPr/>
        </p:nvSpPr>
        <p:spPr>
          <a:xfrm>
            <a:off x="8086679" y="4694493"/>
            <a:ext cx="149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Скалярное произведение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B5A4D6-480B-4A55-812A-CA169CFDAAC3}"/>
              </a:ext>
            </a:extLst>
          </p:cNvPr>
          <p:cNvSpPr txBox="1"/>
          <p:nvPr/>
        </p:nvSpPr>
        <p:spPr>
          <a:xfrm>
            <a:off x="10009788" y="5095134"/>
            <a:ext cx="162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Чем число больше,</a:t>
            </a:r>
          </a:p>
          <a:p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тем более схожи два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1272641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3AE08-C8FD-4C1C-BC45-547289591736}"/>
              </a:ext>
            </a:extLst>
          </p:cNvPr>
          <p:cNvSpPr txBox="1"/>
          <p:nvPr/>
        </p:nvSpPr>
        <p:spPr>
          <a:xfrm>
            <a:off x="3118807" y="51710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Пусть мы имеем код:</a:t>
            </a:r>
            <a:endParaRPr lang="ru-RU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E027B-39E8-4AFB-BEB4-D16B7F5D4D68}"/>
              </a:ext>
            </a:extLst>
          </p:cNvPr>
          <p:cNvSpPr txBox="1"/>
          <p:nvPr/>
        </p:nvSpPr>
        <p:spPr>
          <a:xfrm>
            <a:off x="3118803" y="187635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Какие из операций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найдут длину вектора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v1?</a:t>
            </a:r>
            <a:endParaRPr lang="ru-RU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259DD-4B1B-4C11-A8CC-91EE082F4245}"/>
              </a:ext>
            </a:extLst>
          </p:cNvPr>
          <p:cNvSpPr txBox="1"/>
          <p:nvPr/>
        </p:nvSpPr>
        <p:spPr>
          <a:xfrm>
            <a:off x="3118803" y="227402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sqrt(v1**2)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76DDF-FC1F-439A-996E-ADAAC0557D1D}"/>
              </a:ext>
            </a:extLst>
          </p:cNvPr>
          <p:cNvSpPr txBox="1"/>
          <p:nvPr/>
        </p:nvSpPr>
        <p:spPr>
          <a:xfrm>
            <a:off x="3118803" y="950508"/>
            <a:ext cx="843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from math import sqrt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import numpy as np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v1 = [1, 5, -1, 5, -0.5]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A1A6B-1CAE-4933-B48C-8F414B0F9825}"/>
              </a:ext>
            </a:extLst>
          </p:cNvPr>
          <p:cNvSpPr txBox="1"/>
          <p:nvPr/>
        </p:nvSpPr>
        <p:spPr>
          <a:xfrm>
            <a:off x="3118803" y="2671691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sqrt(np.array(v1)**2)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2AD36-2F3E-4262-9415-D6290A9EBC6A}"/>
              </a:ext>
            </a:extLst>
          </p:cNvPr>
          <p:cNvSpPr txBox="1"/>
          <p:nvPr/>
        </p:nvSpPr>
        <p:spPr>
          <a:xfrm>
            <a:off x="3118803" y="3069360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np.sqrt(np.array(v1)**2)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94EDD-8C70-4171-8C9C-68026A490DC0}"/>
              </a:ext>
            </a:extLst>
          </p:cNvPr>
          <p:cNvSpPr txBox="1"/>
          <p:nvPr/>
        </p:nvSpPr>
        <p:spPr>
          <a:xfrm>
            <a:off x="3118803" y="346473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np.sqrt(np.sum(np.array(v1)**2))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59969-CD1F-4254-869F-88F8DF4F0C5D}"/>
              </a:ext>
            </a:extLst>
          </p:cNvPr>
          <p:cNvSpPr txBox="1"/>
          <p:nvPr/>
        </p:nvSpPr>
        <p:spPr>
          <a:xfrm>
            <a:off x="3118803" y="3860104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sqrt(np.dot(np.array(v1), np.array(v1)))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74208-6B82-49D7-91DA-02711E408627}"/>
              </a:ext>
            </a:extLst>
          </p:cNvPr>
          <p:cNvSpPr txBox="1"/>
          <p:nvPr/>
        </p:nvSpPr>
        <p:spPr>
          <a:xfrm>
            <a:off x="3118803" y="425547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np.linalg.norm(v1)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B38600-BEFD-42F5-A22B-26420CC75E7E}"/>
              </a:ext>
            </a:extLst>
          </p:cNvPr>
          <p:cNvSpPr txBox="1"/>
          <p:nvPr/>
        </p:nvSpPr>
        <p:spPr>
          <a:xfrm>
            <a:off x="3118803" y="4650848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sum([x*x for x in v1])**(1/2)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B82528-322C-4715-826F-803423B01894}"/>
              </a:ext>
            </a:extLst>
          </p:cNvPr>
          <p:cNvSpPr txBox="1"/>
          <p:nvPr/>
        </p:nvSpPr>
        <p:spPr>
          <a:xfrm>
            <a:off x="3118803" y="5046220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(np.array(v1)**2).sum() ** 1//2</a:t>
            </a:r>
            <a:endParaRPr lang="ru-RU" sz="1600">
              <a:latin typeface="Consolas" panose="020B0609020204030204" pitchFamily="49" charset="0"/>
            </a:endParaRPr>
          </a:p>
        </p:txBody>
      </p: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54869DB9-7120-4935-A5D0-B77EFA983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93426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800" b="1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926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3AE08-C8FD-4C1C-BC45-547289591736}"/>
              </a:ext>
            </a:extLst>
          </p:cNvPr>
          <p:cNvSpPr txBox="1"/>
          <p:nvPr/>
        </p:nvSpPr>
        <p:spPr>
          <a:xfrm>
            <a:off x="3118807" y="51710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Пусть мы имеем код:</a:t>
            </a:r>
            <a:endParaRPr lang="ru-RU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E027B-39E8-4AFB-BEB4-D16B7F5D4D68}"/>
              </a:ext>
            </a:extLst>
          </p:cNvPr>
          <p:cNvSpPr txBox="1"/>
          <p:nvPr/>
        </p:nvSpPr>
        <p:spPr>
          <a:xfrm>
            <a:off x="3118803" y="187635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Какие из операций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найдут длину вектора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v1?</a:t>
            </a:r>
            <a:endParaRPr lang="ru-RU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259DD-4B1B-4C11-A8CC-91EE082F4245}"/>
              </a:ext>
            </a:extLst>
          </p:cNvPr>
          <p:cNvSpPr txBox="1"/>
          <p:nvPr/>
        </p:nvSpPr>
        <p:spPr>
          <a:xfrm>
            <a:off x="3118803" y="227402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sqrt(v1**2)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76DDF-FC1F-439A-996E-ADAAC0557D1D}"/>
              </a:ext>
            </a:extLst>
          </p:cNvPr>
          <p:cNvSpPr txBox="1"/>
          <p:nvPr/>
        </p:nvSpPr>
        <p:spPr>
          <a:xfrm>
            <a:off x="3118803" y="950508"/>
            <a:ext cx="843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from math import sqrt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import numpy as np</a:t>
            </a:r>
          </a:p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v1 = [1, 5, -1, 5, -0.5]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A1A6B-1CAE-4933-B48C-8F414B0F9825}"/>
              </a:ext>
            </a:extLst>
          </p:cNvPr>
          <p:cNvSpPr txBox="1"/>
          <p:nvPr/>
        </p:nvSpPr>
        <p:spPr>
          <a:xfrm>
            <a:off x="3118803" y="2671691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sqrt(np.array(v1)**2)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2AD36-2F3E-4262-9415-D6290A9EBC6A}"/>
              </a:ext>
            </a:extLst>
          </p:cNvPr>
          <p:cNvSpPr txBox="1"/>
          <p:nvPr/>
        </p:nvSpPr>
        <p:spPr>
          <a:xfrm>
            <a:off x="3118803" y="3069360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np.sqrt(np.array(v1)**2)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94EDD-8C70-4171-8C9C-68026A490DC0}"/>
              </a:ext>
            </a:extLst>
          </p:cNvPr>
          <p:cNvSpPr txBox="1"/>
          <p:nvPr/>
        </p:nvSpPr>
        <p:spPr>
          <a:xfrm>
            <a:off x="3118803" y="3464732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np.sqrt(np.sum(np.array(v1)**2))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59969-CD1F-4254-869F-88F8DF4F0C5D}"/>
              </a:ext>
            </a:extLst>
          </p:cNvPr>
          <p:cNvSpPr txBox="1"/>
          <p:nvPr/>
        </p:nvSpPr>
        <p:spPr>
          <a:xfrm>
            <a:off x="3118803" y="3860104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sqrt(np.dot(np.array(v1), np.array(v1)))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74208-6B82-49D7-91DA-02711E408627}"/>
              </a:ext>
            </a:extLst>
          </p:cNvPr>
          <p:cNvSpPr txBox="1"/>
          <p:nvPr/>
        </p:nvSpPr>
        <p:spPr>
          <a:xfrm>
            <a:off x="3118803" y="425547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np.linalg.norm(v1)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B38600-BEFD-42F5-A22B-26420CC75E7E}"/>
              </a:ext>
            </a:extLst>
          </p:cNvPr>
          <p:cNvSpPr txBox="1"/>
          <p:nvPr/>
        </p:nvSpPr>
        <p:spPr>
          <a:xfrm>
            <a:off x="3118803" y="4650848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sum([x*x for x in v1])**(1/2)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B82528-322C-4715-826F-803423B01894}"/>
              </a:ext>
            </a:extLst>
          </p:cNvPr>
          <p:cNvSpPr txBox="1"/>
          <p:nvPr/>
        </p:nvSpPr>
        <p:spPr>
          <a:xfrm>
            <a:off x="3118803" y="5046220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r>
              <a:rPr lang="ru-RU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(np.array(v1)**2).sum() ** 1//2</a:t>
            </a:r>
            <a:endParaRPr lang="ru-RU" sz="160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0A6B1-3DE0-4817-958E-B669F57CAC69}"/>
              </a:ext>
            </a:extLst>
          </p:cNvPr>
          <p:cNvSpPr txBox="1"/>
          <p:nvPr/>
        </p:nvSpPr>
        <p:spPr>
          <a:xfrm>
            <a:off x="8112144" y="2271725"/>
            <a:ext cx="1229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Exception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F4109-4453-4F30-AB18-DD6107CBBF1D}"/>
              </a:ext>
            </a:extLst>
          </p:cNvPr>
          <p:cNvSpPr txBox="1"/>
          <p:nvPr/>
        </p:nvSpPr>
        <p:spPr>
          <a:xfrm>
            <a:off x="8112144" y="2671691"/>
            <a:ext cx="1229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Exception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73BBF3-119C-41AA-AD96-970409E7663A}"/>
              </a:ext>
            </a:extLst>
          </p:cNvPr>
          <p:cNvSpPr txBox="1"/>
          <p:nvPr/>
        </p:nvSpPr>
        <p:spPr>
          <a:xfrm>
            <a:off x="8112143" y="3067063"/>
            <a:ext cx="397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array([1. , 5. , 1. , 5. , 0.5])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BF5800-C136-466A-ABBD-45A5430FACB3}"/>
              </a:ext>
            </a:extLst>
          </p:cNvPr>
          <p:cNvSpPr txBox="1"/>
          <p:nvPr/>
        </p:nvSpPr>
        <p:spPr>
          <a:xfrm>
            <a:off x="8112144" y="3464732"/>
            <a:ext cx="21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solidFill>
                  <a:srgbClr val="209B20"/>
                </a:solidFill>
                <a:latin typeface="Consolas" panose="020B0609020204030204" pitchFamily="49" charset="0"/>
              </a:rPr>
              <a:t>7.22841614740048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395845-EE28-4CC3-B9A7-0CAF6EECB712}"/>
              </a:ext>
            </a:extLst>
          </p:cNvPr>
          <p:cNvSpPr txBox="1"/>
          <p:nvPr/>
        </p:nvSpPr>
        <p:spPr>
          <a:xfrm>
            <a:off x="8112144" y="3860104"/>
            <a:ext cx="2430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09B2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7.22841614740048</a:t>
            </a:r>
            <a:endParaRPr lang="ru-RU" sz="1600">
              <a:solidFill>
                <a:srgbClr val="209B2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18E37-2D3E-4748-A310-9F3079BFB892}"/>
              </a:ext>
            </a:extLst>
          </p:cNvPr>
          <p:cNvSpPr txBox="1"/>
          <p:nvPr/>
        </p:nvSpPr>
        <p:spPr>
          <a:xfrm>
            <a:off x="8112144" y="4255476"/>
            <a:ext cx="2260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09B2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7.22841614740048</a:t>
            </a:r>
            <a:endParaRPr lang="ru-RU" sz="1600">
              <a:solidFill>
                <a:srgbClr val="209B2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20DC58-190B-4CFB-A475-C96C6A3FFC41}"/>
              </a:ext>
            </a:extLst>
          </p:cNvPr>
          <p:cNvSpPr txBox="1"/>
          <p:nvPr/>
        </p:nvSpPr>
        <p:spPr>
          <a:xfrm>
            <a:off x="8112144" y="4650848"/>
            <a:ext cx="21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209B2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7.22841614740048</a:t>
            </a:r>
            <a:endParaRPr lang="ru-RU" sz="1600">
              <a:solidFill>
                <a:srgbClr val="209B2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46ADFD-1127-408C-B96B-BD61F7C5BC7E}"/>
              </a:ext>
            </a:extLst>
          </p:cNvPr>
          <p:cNvSpPr txBox="1"/>
          <p:nvPr/>
        </p:nvSpPr>
        <p:spPr>
          <a:xfrm>
            <a:off x="8112144" y="5046220"/>
            <a:ext cx="1229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26.0</a:t>
            </a:r>
            <a:endParaRPr lang="ru-RU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9F41E5A7-5BC3-4AB8-8C3C-9012086EF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93426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800" b="1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574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линейные комбинации векторов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линейной комбинации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Геометрическая иллюстрация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Подпространства,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базис и ранг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815A32B-446A-40CE-A6BF-D0D540BA7883}"/>
              </a:ext>
            </a:extLst>
          </p:cNvPr>
          <p:cNvSpPr txBox="1"/>
          <p:nvPr/>
        </p:nvSpPr>
        <p:spPr>
          <a:xfrm>
            <a:off x="3118807" y="517106"/>
            <a:ext cx="843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Линейная комбинация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неких объектов – это сумма этих объектов,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умноженных на числовые коэффициенты.</a:t>
            </a:r>
            <a:endParaRPr lang="ru-RU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D92C5D-B557-49E8-AB21-CC46C2914915}"/>
              </a:ext>
            </a:extLst>
          </p:cNvPr>
          <p:cNvSpPr txBox="1"/>
          <p:nvPr/>
        </p:nvSpPr>
        <p:spPr>
          <a:xfrm>
            <a:off x="3118807" y="1603939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Линейная комбинация переменных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 Y, Z:</a:t>
            </a:r>
            <a:endParaRPr lang="ru-RU" sz="1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E03C55-81A8-46B6-83EE-7ABACB12919F}"/>
              </a:ext>
            </a:extLst>
          </p:cNvPr>
          <p:cNvSpPr txBox="1"/>
          <p:nvPr/>
        </p:nvSpPr>
        <p:spPr>
          <a:xfrm>
            <a:off x="3118807" y="118363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Примеры:</a:t>
            </a:r>
            <a:endParaRPr lang="ru-RU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53341-115B-47F5-9EB4-A2ABE616FE77}"/>
              </a:ext>
            </a:extLst>
          </p:cNvPr>
          <p:cNvSpPr txBox="1"/>
          <p:nvPr/>
        </p:nvSpPr>
        <p:spPr>
          <a:xfrm>
            <a:off x="3118808" y="1949662"/>
            <a:ext cx="1471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aX + bY + cZ</a:t>
            </a:r>
            <a:endParaRPr lang="ru-RU" sz="1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33CA03-A615-4AFF-92D0-41F392925C89}"/>
              </a:ext>
            </a:extLst>
          </p:cNvPr>
          <p:cNvSpPr txBox="1"/>
          <p:nvPr/>
        </p:nvSpPr>
        <p:spPr>
          <a:xfrm>
            <a:off x="6096000" y="1949662"/>
            <a:ext cx="500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a, b, c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любые числа (могут быть равны нулю)</a:t>
            </a:r>
            <a:endParaRPr lang="ru-RU" sz="1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C1B7F8-FEE5-43F1-98B1-0A7C523EA79E}"/>
              </a:ext>
            </a:extLst>
          </p:cNvPr>
          <p:cNvSpPr txBox="1"/>
          <p:nvPr/>
        </p:nvSpPr>
        <p:spPr>
          <a:xfrm>
            <a:off x="3118807" y="2484745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Линейная комбинация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ru-RU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BF763A-47AF-4BD0-964A-71A269304FE9}"/>
              </a:ext>
            </a:extLst>
          </p:cNvPr>
          <p:cNvSpPr txBox="1"/>
          <p:nvPr/>
        </p:nvSpPr>
        <p:spPr>
          <a:xfrm>
            <a:off x="3118808" y="2830468"/>
            <a:ext cx="354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a*v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b*v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c*v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d*v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ru-RU" sz="1600" baseline="-25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AE7F-34D3-4D16-9267-B59EFE9ECE59}"/>
              </a:ext>
            </a:extLst>
          </p:cNvPr>
          <p:cNvSpPr txBox="1"/>
          <p:nvPr/>
        </p:nvSpPr>
        <p:spPr>
          <a:xfrm>
            <a:off x="6096000" y="2823299"/>
            <a:ext cx="500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a, b, c, d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любые числа (могут быть равны нулю)</a:t>
            </a:r>
            <a:endParaRPr lang="ru-RU" sz="1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A6F0BC-925F-4FB7-8F43-6E323B051DFD}"/>
              </a:ext>
            </a:extLst>
          </p:cNvPr>
          <p:cNvSpPr txBox="1"/>
          <p:nvPr/>
        </p:nvSpPr>
        <p:spPr>
          <a:xfrm>
            <a:off x="3118807" y="3365551"/>
            <a:ext cx="8493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rgbClr val="008000"/>
                </a:solidFill>
                <a:latin typeface="Raleway Medium" pitchFamily="2" charset="-52"/>
              </a:rPr>
              <a:t>Вопрос: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линейная комбинация переменных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Y, Z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 то же самое, что линейная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Функция от переменных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Y, Z?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295191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линейные комбинации векторов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линейной комбинации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Геометрическая иллюстрация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Подпространства,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базис и ранг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815A32B-446A-40CE-A6BF-D0D540BA7883}"/>
              </a:ext>
            </a:extLst>
          </p:cNvPr>
          <p:cNvSpPr txBox="1"/>
          <p:nvPr/>
        </p:nvSpPr>
        <p:spPr>
          <a:xfrm>
            <a:off x="3118807" y="517106"/>
            <a:ext cx="843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Линейная комбинация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неких объектов – это сумма этих объектов,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умноженных на числовые коэффициенты.</a:t>
            </a:r>
            <a:endParaRPr lang="ru-RU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D92C5D-B557-49E8-AB21-CC46C2914915}"/>
              </a:ext>
            </a:extLst>
          </p:cNvPr>
          <p:cNvSpPr txBox="1"/>
          <p:nvPr/>
        </p:nvSpPr>
        <p:spPr>
          <a:xfrm>
            <a:off x="3118807" y="1603939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Линейная комбинация переменных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 Y, Z:</a:t>
            </a:r>
            <a:endParaRPr lang="ru-RU" sz="1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E03C55-81A8-46B6-83EE-7ABACB12919F}"/>
              </a:ext>
            </a:extLst>
          </p:cNvPr>
          <p:cNvSpPr txBox="1"/>
          <p:nvPr/>
        </p:nvSpPr>
        <p:spPr>
          <a:xfrm>
            <a:off x="3118807" y="118363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Примеры:</a:t>
            </a:r>
            <a:endParaRPr lang="ru-RU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53341-115B-47F5-9EB4-A2ABE616FE77}"/>
              </a:ext>
            </a:extLst>
          </p:cNvPr>
          <p:cNvSpPr txBox="1"/>
          <p:nvPr/>
        </p:nvSpPr>
        <p:spPr>
          <a:xfrm>
            <a:off x="3118808" y="1949662"/>
            <a:ext cx="1471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aX + bY + cZ</a:t>
            </a:r>
            <a:endParaRPr lang="ru-RU" sz="1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33CA03-A615-4AFF-92D0-41F392925C89}"/>
              </a:ext>
            </a:extLst>
          </p:cNvPr>
          <p:cNvSpPr txBox="1"/>
          <p:nvPr/>
        </p:nvSpPr>
        <p:spPr>
          <a:xfrm>
            <a:off x="6096000" y="1949662"/>
            <a:ext cx="500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a, b, c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любые числа (могут быть равны нулю)</a:t>
            </a:r>
            <a:endParaRPr lang="ru-RU" sz="1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C1B7F8-FEE5-43F1-98B1-0A7C523EA79E}"/>
              </a:ext>
            </a:extLst>
          </p:cNvPr>
          <p:cNvSpPr txBox="1"/>
          <p:nvPr/>
        </p:nvSpPr>
        <p:spPr>
          <a:xfrm>
            <a:off x="3118807" y="2484745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Линейная комбинация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ru-RU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BF763A-47AF-4BD0-964A-71A269304FE9}"/>
              </a:ext>
            </a:extLst>
          </p:cNvPr>
          <p:cNvSpPr txBox="1"/>
          <p:nvPr/>
        </p:nvSpPr>
        <p:spPr>
          <a:xfrm>
            <a:off x="3118808" y="2830468"/>
            <a:ext cx="354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a*v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b*v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c*v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d*v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ru-RU" sz="1600" baseline="-25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AE7F-34D3-4D16-9267-B59EFE9ECE59}"/>
              </a:ext>
            </a:extLst>
          </p:cNvPr>
          <p:cNvSpPr txBox="1"/>
          <p:nvPr/>
        </p:nvSpPr>
        <p:spPr>
          <a:xfrm>
            <a:off x="6096000" y="2823299"/>
            <a:ext cx="500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a, b, c, d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любые числа (могут быть равны нулю)</a:t>
            </a:r>
            <a:endParaRPr lang="ru-RU" sz="1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A6F0BC-925F-4FB7-8F43-6E323B051DFD}"/>
              </a:ext>
            </a:extLst>
          </p:cNvPr>
          <p:cNvSpPr txBox="1"/>
          <p:nvPr/>
        </p:nvSpPr>
        <p:spPr>
          <a:xfrm>
            <a:off x="3118807" y="3365551"/>
            <a:ext cx="8493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rgbClr val="008000"/>
                </a:solidFill>
                <a:latin typeface="Raleway Medium" pitchFamily="2" charset="-52"/>
              </a:rPr>
              <a:t>Вопрос: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линейная комбинация переменных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Y, Z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 то же самое, что линейная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Функция от переменных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Y, Z?</a:t>
            </a:r>
            <a:endParaRPr lang="ru-RU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C70FA-4700-484A-929C-7F2B30268BD6}"/>
              </a:ext>
            </a:extLst>
          </p:cNvPr>
          <p:cNvSpPr txBox="1"/>
          <p:nvPr/>
        </p:nvSpPr>
        <p:spPr>
          <a:xfrm>
            <a:off x="3118807" y="3950326"/>
            <a:ext cx="7140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rgbClr val="008000"/>
                </a:solidFill>
                <a:latin typeface="Raleway Medium" pitchFamily="2" charset="-52"/>
              </a:rPr>
              <a:t>Ответ: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нет, линейная функция от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Y, Z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общем случае выглядит так:</a:t>
            </a:r>
            <a:endParaRPr lang="ru-RU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66B80-E8A3-4A9C-86C6-7C0BD652D031}"/>
              </a:ext>
            </a:extLst>
          </p:cNvPr>
          <p:cNvSpPr txBox="1"/>
          <p:nvPr/>
        </p:nvSpPr>
        <p:spPr>
          <a:xfrm>
            <a:off x="3118808" y="4365824"/>
            <a:ext cx="2035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aX + bY + cZ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endParaRPr lang="ru-RU" sz="16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0F0FB-F3B8-45F5-B8EE-ABD6FB8F15B1}"/>
              </a:ext>
            </a:extLst>
          </p:cNvPr>
          <p:cNvSpPr txBox="1"/>
          <p:nvPr/>
        </p:nvSpPr>
        <p:spPr>
          <a:xfrm>
            <a:off x="6096000" y="4365824"/>
            <a:ext cx="500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a, b, c, d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любые числа (могут быть равны нулю)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855495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016205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линейные комбинации векторов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линейной комбинации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Геометрическая иллюстрация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Подпространства,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базис и ранг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2ACA46-EBA9-4B4F-B673-EF3ED56F6E25}"/>
              </a:ext>
            </a:extLst>
          </p:cNvPr>
          <p:cNvSpPr txBox="1"/>
          <p:nvPr/>
        </p:nvSpPr>
        <p:spPr>
          <a:xfrm>
            <a:off x="3118807" y="51710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пространство векторов из 3 чисел.</a:t>
            </a:r>
            <a:endParaRPr lang="ru-RU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701A1-BDF9-4C3D-AED8-6A78E4BA4944}"/>
              </a:ext>
            </a:extLst>
          </p:cNvPr>
          <p:cNvSpPr txBox="1"/>
          <p:nvPr/>
        </p:nvSpPr>
        <p:spPr>
          <a:xfrm>
            <a:off x="3118807" y="855660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Любой вектор из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можно выразить через векторы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=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(1, 0)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 =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(0, 1)</a:t>
            </a:r>
            <a:endParaRPr lang="ru-RU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D4203-F8EF-4334-8CB7-4D3EE0E90C40}"/>
              </a:ext>
            </a:extLst>
          </p:cNvPr>
          <p:cNvSpPr txBox="1"/>
          <p:nvPr/>
        </p:nvSpPr>
        <p:spPr>
          <a:xfrm>
            <a:off x="7922575" y="3425570"/>
            <a:ext cx="2591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Например:</a:t>
            </a:r>
          </a:p>
        </p:txBody>
      </p:sp>
      <p:pic>
        <p:nvPicPr>
          <p:cNvPr id="2050" name="Picture 2" descr="https://dr282zn36sxxg.cloudfront.net/datastreams/f-d%3Aa0c672e0341e490ed6bbef05913e4f0a351d8697ddb01490b4986eed%2BIMAGE_THUMB_POSTCARD_TINY%2BIMAGE_THUMB_POSTCARD_TINY.1">
            <a:extLst>
              <a:ext uri="{FF2B5EF4-FFF2-40B4-BE49-F238E27FC236}">
                <a16:creationId xmlns:a16="http://schemas.microsoft.com/office/drawing/2014/main" id="{49AE4618-85A1-40D6-8D8E-BF3220FBB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53" y="1697970"/>
            <a:ext cx="4316506" cy="435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822020F-8141-44C4-8484-7498F0962AE1}"/>
              </a:ext>
            </a:extLst>
          </p:cNvPr>
          <p:cNvCxnSpPr>
            <a:cxnSpLocks/>
          </p:cNvCxnSpPr>
          <p:nvPr/>
        </p:nvCxnSpPr>
        <p:spPr>
          <a:xfrm flipV="1">
            <a:off x="5345206" y="3594847"/>
            <a:ext cx="0" cy="2806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4A2B1D7-CE80-4032-B386-4E9232299B58}"/>
              </a:ext>
            </a:extLst>
          </p:cNvPr>
          <p:cNvCxnSpPr/>
          <p:nvPr/>
        </p:nvCxnSpPr>
        <p:spPr>
          <a:xfrm>
            <a:off x="5345206" y="3875493"/>
            <a:ext cx="2667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0B3921-AC45-4BC9-86D5-FE00437E251A}"/>
              </a:ext>
            </a:extLst>
          </p:cNvPr>
          <p:cNvSpPr txBox="1"/>
          <p:nvPr/>
        </p:nvSpPr>
        <p:spPr>
          <a:xfrm>
            <a:off x="7922575" y="4102678"/>
            <a:ext cx="2591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=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0i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0j</a:t>
            </a:r>
            <a:endParaRPr lang="ru-RU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C44C0-16F7-4E37-80BB-DDA6AF881BA6}"/>
              </a:ext>
            </a:extLst>
          </p:cNvPr>
          <p:cNvSpPr txBox="1"/>
          <p:nvPr/>
        </p:nvSpPr>
        <p:spPr>
          <a:xfrm>
            <a:off x="7922575" y="3764124"/>
            <a:ext cx="2591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(3, -4) = 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4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  <a:endParaRPr lang="ru-RU" sz="160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7F7852F-C39B-4311-990B-C225504ACF36}"/>
              </a:ext>
            </a:extLst>
          </p:cNvPr>
          <p:cNvCxnSpPr>
            <a:cxnSpLocks/>
          </p:cNvCxnSpPr>
          <p:nvPr/>
        </p:nvCxnSpPr>
        <p:spPr>
          <a:xfrm>
            <a:off x="5345206" y="3875493"/>
            <a:ext cx="83147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AFAAD1C-8361-4A61-8F4C-BF38A9F82461}"/>
              </a:ext>
            </a:extLst>
          </p:cNvPr>
          <p:cNvCxnSpPr>
            <a:cxnSpLocks/>
          </p:cNvCxnSpPr>
          <p:nvPr/>
        </p:nvCxnSpPr>
        <p:spPr>
          <a:xfrm>
            <a:off x="5345206" y="3875493"/>
            <a:ext cx="0" cy="10819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763373-537E-49B5-88C9-68F5C7B9ABFD}"/>
              </a:ext>
            </a:extLst>
          </p:cNvPr>
          <p:cNvSpPr txBox="1"/>
          <p:nvPr/>
        </p:nvSpPr>
        <p:spPr>
          <a:xfrm>
            <a:off x="5505636" y="3490663"/>
            <a:ext cx="24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i</a:t>
            </a:r>
            <a:endParaRPr lang="ru-RU" sz="2000" b="1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ED2C38-E1AF-4737-92C8-A6D574B23BD9}"/>
              </a:ext>
            </a:extLst>
          </p:cNvPr>
          <p:cNvSpPr txBox="1"/>
          <p:nvPr/>
        </p:nvSpPr>
        <p:spPr>
          <a:xfrm>
            <a:off x="5924209" y="3481698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3i</a:t>
            </a:r>
            <a:endParaRPr lang="ru-RU" sz="2000" b="1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A07B45-CBED-4F80-85C8-15C6317FAA99}"/>
              </a:ext>
            </a:extLst>
          </p:cNvPr>
          <p:cNvSpPr txBox="1"/>
          <p:nvPr/>
        </p:nvSpPr>
        <p:spPr>
          <a:xfrm>
            <a:off x="5315558" y="3240659"/>
            <a:ext cx="250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j</a:t>
            </a:r>
            <a:endParaRPr lang="ru-RU" sz="2000" b="1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2C9702-BDFA-415E-8275-817FC4B36E9E}"/>
              </a:ext>
            </a:extLst>
          </p:cNvPr>
          <p:cNvSpPr txBox="1"/>
          <p:nvPr/>
        </p:nvSpPr>
        <p:spPr>
          <a:xfrm>
            <a:off x="5345205" y="4557372"/>
            <a:ext cx="45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-4j</a:t>
            </a:r>
            <a:endParaRPr lang="ru-RU" sz="2000" b="1">
              <a:solidFill>
                <a:srgbClr val="FF0000"/>
              </a:solidFill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DA01B32D-30ED-4393-969A-F6EFF66D1E24}"/>
              </a:ext>
            </a:extLst>
          </p:cNvPr>
          <p:cNvCxnSpPr/>
          <p:nvPr/>
        </p:nvCxnSpPr>
        <p:spPr>
          <a:xfrm>
            <a:off x="5345205" y="4957482"/>
            <a:ext cx="83147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6045F8CD-3E9A-4B32-A84B-958D820F8014}"/>
              </a:ext>
            </a:extLst>
          </p:cNvPr>
          <p:cNvCxnSpPr>
            <a:cxnSpLocks/>
          </p:cNvCxnSpPr>
          <p:nvPr/>
        </p:nvCxnSpPr>
        <p:spPr>
          <a:xfrm>
            <a:off x="6171936" y="3881808"/>
            <a:ext cx="0" cy="107567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88185F3-722C-4A1D-A198-FB78FC6F577E}"/>
              </a:ext>
            </a:extLst>
          </p:cNvPr>
          <p:cNvCxnSpPr/>
          <p:nvPr/>
        </p:nvCxnSpPr>
        <p:spPr>
          <a:xfrm>
            <a:off x="5345206" y="3875493"/>
            <a:ext cx="831476" cy="108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DDB090-AFC2-425D-A400-C3D27FDE741A}"/>
              </a:ext>
            </a:extLst>
          </p:cNvPr>
          <p:cNvSpPr txBox="1"/>
          <p:nvPr/>
        </p:nvSpPr>
        <p:spPr>
          <a:xfrm>
            <a:off x="3118807" y="1196599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Иными словами, пара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(1, 0)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(0, 1)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является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базисом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пространства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1447462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линейные комбинации векторов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линейной комбинации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Геометрическая иллюстрация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Подпространства,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базис и ранг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2ACA46-EBA9-4B4F-B673-EF3ED56F6E25}"/>
              </a:ext>
            </a:extLst>
          </p:cNvPr>
          <p:cNvSpPr txBox="1"/>
          <p:nvPr/>
        </p:nvSpPr>
        <p:spPr>
          <a:xfrm>
            <a:off x="3118807" y="51710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 также верно следующее:</a:t>
            </a:r>
            <a:endParaRPr lang="ru-RU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701A1-BDF9-4C3D-AED8-6A78E4BA4944}"/>
              </a:ext>
            </a:extLst>
          </p:cNvPr>
          <p:cNvSpPr txBox="1"/>
          <p:nvPr/>
        </p:nvSpPr>
        <p:spPr>
          <a:xfrm>
            <a:off x="3118807" y="855660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Любой вектор из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можно выразить через векторы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=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 =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sz="1600" b="1"/>
          </a:p>
        </p:txBody>
      </p:sp>
      <p:pic>
        <p:nvPicPr>
          <p:cNvPr id="2050" name="Picture 2" descr="https://dr282zn36sxxg.cloudfront.net/datastreams/f-d%3Aa0c672e0341e490ed6bbef05913e4f0a351d8697ddb01490b4986eed%2BIMAGE_THUMB_POSTCARD_TINY%2BIMAGE_THUMB_POSTCARD_TINY.1">
            <a:extLst>
              <a:ext uri="{FF2B5EF4-FFF2-40B4-BE49-F238E27FC236}">
                <a16:creationId xmlns:a16="http://schemas.microsoft.com/office/drawing/2014/main" id="{49AE4618-85A1-40D6-8D8E-BF3220FBB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53" y="1697970"/>
            <a:ext cx="4316506" cy="435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822020F-8141-44C4-8484-7498F0962AE1}"/>
              </a:ext>
            </a:extLst>
          </p:cNvPr>
          <p:cNvCxnSpPr>
            <a:cxnSpLocks/>
          </p:cNvCxnSpPr>
          <p:nvPr/>
        </p:nvCxnSpPr>
        <p:spPr>
          <a:xfrm flipH="1" flipV="1">
            <a:off x="5056094" y="3039035"/>
            <a:ext cx="289112" cy="8364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AFAAD1C-8361-4A61-8F4C-BF38A9F82461}"/>
              </a:ext>
            </a:extLst>
          </p:cNvPr>
          <p:cNvCxnSpPr>
            <a:cxnSpLocks/>
          </p:cNvCxnSpPr>
          <p:nvPr/>
        </p:nvCxnSpPr>
        <p:spPr>
          <a:xfrm>
            <a:off x="5345206" y="3875493"/>
            <a:ext cx="508747" cy="1234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763373-537E-49B5-88C9-68F5C7B9ABFD}"/>
              </a:ext>
            </a:extLst>
          </p:cNvPr>
          <p:cNvSpPr txBox="1"/>
          <p:nvPr/>
        </p:nvSpPr>
        <p:spPr>
          <a:xfrm>
            <a:off x="5760152" y="2994682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a</a:t>
            </a:r>
            <a:endParaRPr lang="ru-RU" sz="2000" b="1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A07B45-CBED-4F80-85C8-15C6317FAA99}"/>
              </a:ext>
            </a:extLst>
          </p:cNvPr>
          <p:cNvSpPr txBox="1"/>
          <p:nvPr/>
        </p:nvSpPr>
        <p:spPr>
          <a:xfrm>
            <a:off x="4738999" y="3109073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b</a:t>
            </a:r>
            <a:endParaRPr lang="ru-RU" sz="2000" b="1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2C9702-BDFA-415E-8275-817FC4B36E9E}"/>
              </a:ext>
            </a:extLst>
          </p:cNvPr>
          <p:cNvSpPr txBox="1"/>
          <p:nvPr/>
        </p:nvSpPr>
        <p:spPr>
          <a:xfrm>
            <a:off x="5359950" y="5112254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-18/11*j</a:t>
            </a:r>
            <a:endParaRPr lang="ru-RU" sz="1400" b="1">
              <a:solidFill>
                <a:srgbClr val="FF0000"/>
              </a:solidFill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DA01B32D-30ED-4393-969A-F6EFF66D1E24}"/>
              </a:ext>
            </a:extLst>
          </p:cNvPr>
          <p:cNvCxnSpPr>
            <a:cxnSpLocks/>
          </p:cNvCxnSpPr>
          <p:nvPr/>
        </p:nvCxnSpPr>
        <p:spPr>
          <a:xfrm flipV="1">
            <a:off x="5862918" y="4957483"/>
            <a:ext cx="313764" cy="14343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6045F8CD-3E9A-4B32-A84B-958D820F8014}"/>
              </a:ext>
            </a:extLst>
          </p:cNvPr>
          <p:cNvCxnSpPr>
            <a:cxnSpLocks/>
          </p:cNvCxnSpPr>
          <p:nvPr/>
        </p:nvCxnSpPr>
        <p:spPr>
          <a:xfrm>
            <a:off x="5674659" y="3648635"/>
            <a:ext cx="497277" cy="13088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DDB090-AFC2-425D-A400-C3D27FDE741A}"/>
              </a:ext>
            </a:extLst>
          </p:cNvPr>
          <p:cNvSpPr txBox="1"/>
          <p:nvPr/>
        </p:nvSpPr>
        <p:spPr>
          <a:xfrm>
            <a:off x="3118807" y="1196599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Поэтому пара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(3, 2)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(-1, 3)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тоже является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базисом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пространства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ru-RU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8F5B69-5CFA-48A8-BE7F-50B8B7A462CC}"/>
              </a:ext>
            </a:extLst>
          </p:cNvPr>
          <p:cNvSpPr txBox="1"/>
          <p:nvPr/>
        </p:nvSpPr>
        <p:spPr>
          <a:xfrm>
            <a:off x="7680528" y="1928464"/>
            <a:ext cx="2591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Например: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AB937D-B4DF-4459-9DDF-544D73D53ACB}"/>
              </a:ext>
            </a:extLst>
          </p:cNvPr>
          <p:cNvSpPr txBox="1"/>
          <p:nvPr/>
        </p:nvSpPr>
        <p:spPr>
          <a:xfrm>
            <a:off x="7680528" y="2267018"/>
            <a:ext cx="2591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(3, -4) = 5/11*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18/11*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endParaRPr lang="ru-RU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4BCF76-225F-4D88-AB96-23C04D0809C0}"/>
              </a:ext>
            </a:extLst>
          </p:cNvPr>
          <p:cNvSpPr txBox="1"/>
          <p:nvPr/>
        </p:nvSpPr>
        <p:spPr>
          <a:xfrm>
            <a:off x="5628889" y="359484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accent6"/>
                </a:solidFill>
              </a:rPr>
              <a:t>5/11*a</a:t>
            </a:r>
            <a:endParaRPr lang="ru-RU" sz="1400" b="1">
              <a:solidFill>
                <a:schemeClr val="accent6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4A2B1D7-CE80-4032-B386-4E9232299B58}"/>
              </a:ext>
            </a:extLst>
          </p:cNvPr>
          <p:cNvCxnSpPr>
            <a:cxnSpLocks/>
          </p:cNvCxnSpPr>
          <p:nvPr/>
        </p:nvCxnSpPr>
        <p:spPr>
          <a:xfrm flipV="1">
            <a:off x="5345206" y="3325906"/>
            <a:ext cx="822512" cy="5495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7F7852F-C39B-4311-990B-C225504ACF36}"/>
              </a:ext>
            </a:extLst>
          </p:cNvPr>
          <p:cNvCxnSpPr>
            <a:cxnSpLocks/>
          </p:cNvCxnSpPr>
          <p:nvPr/>
        </p:nvCxnSpPr>
        <p:spPr>
          <a:xfrm flipV="1">
            <a:off x="5345206" y="3630706"/>
            <a:ext cx="365312" cy="2447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88185F3-722C-4A1D-A198-FB78FC6F577E}"/>
              </a:ext>
            </a:extLst>
          </p:cNvPr>
          <p:cNvCxnSpPr/>
          <p:nvPr/>
        </p:nvCxnSpPr>
        <p:spPr>
          <a:xfrm>
            <a:off x="5345206" y="3875493"/>
            <a:ext cx="831476" cy="108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sun4-10.userapi.com/impg/QadVPbKd9AmoSISG_-2AGox8FjgUuGJPI-6NzA/vIoSQCSOrCc.jpg?size=500x489&amp;quality=96&amp;sign=2d64e5ba9196b05f08db71875acab210&amp;type=album">
            <a:extLst>
              <a:ext uri="{FF2B5EF4-FFF2-40B4-BE49-F238E27FC236}">
                <a16:creationId xmlns:a16="http://schemas.microsoft.com/office/drawing/2014/main" id="{E31A0BDB-C3C7-4F66-B30D-66732DE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05" y="3309128"/>
            <a:ext cx="3062427" cy="299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621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линейные комбинации векторов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линейной комбинации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Геометрическая иллюстрация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Подпространства,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базис и ранг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2ACA46-EBA9-4B4F-B673-EF3ED56F6E25}"/>
              </a:ext>
            </a:extLst>
          </p:cNvPr>
          <p:cNvSpPr txBox="1"/>
          <p:nvPr/>
        </p:nvSpPr>
        <p:spPr>
          <a:xfrm>
            <a:off x="3118807" y="517106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 также верно следующее:</a:t>
            </a:r>
            <a:endParaRPr lang="ru-RU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701A1-BDF9-4C3D-AED8-6A78E4BA4944}"/>
              </a:ext>
            </a:extLst>
          </p:cNvPr>
          <p:cNvSpPr txBox="1"/>
          <p:nvPr/>
        </p:nvSpPr>
        <p:spPr>
          <a:xfrm>
            <a:off x="3118807" y="855660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Любой вектор из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можно выразить через векторы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=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 =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sz="1600" b="1"/>
          </a:p>
        </p:txBody>
      </p:sp>
      <p:pic>
        <p:nvPicPr>
          <p:cNvPr id="2050" name="Picture 2" descr="https://dr282zn36sxxg.cloudfront.net/datastreams/f-d%3Aa0c672e0341e490ed6bbef05913e4f0a351d8697ddb01490b4986eed%2BIMAGE_THUMB_POSTCARD_TINY%2BIMAGE_THUMB_POSTCARD_TINY.1">
            <a:extLst>
              <a:ext uri="{FF2B5EF4-FFF2-40B4-BE49-F238E27FC236}">
                <a16:creationId xmlns:a16="http://schemas.microsoft.com/office/drawing/2014/main" id="{49AE4618-85A1-40D6-8D8E-BF3220FBB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53" y="1697970"/>
            <a:ext cx="4316506" cy="435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822020F-8141-44C4-8484-7498F0962AE1}"/>
              </a:ext>
            </a:extLst>
          </p:cNvPr>
          <p:cNvCxnSpPr>
            <a:cxnSpLocks/>
          </p:cNvCxnSpPr>
          <p:nvPr/>
        </p:nvCxnSpPr>
        <p:spPr>
          <a:xfrm flipH="1" flipV="1">
            <a:off x="5056094" y="3039035"/>
            <a:ext cx="289112" cy="8364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AFAAD1C-8361-4A61-8F4C-BF38A9F82461}"/>
              </a:ext>
            </a:extLst>
          </p:cNvPr>
          <p:cNvCxnSpPr>
            <a:cxnSpLocks/>
          </p:cNvCxnSpPr>
          <p:nvPr/>
        </p:nvCxnSpPr>
        <p:spPr>
          <a:xfrm>
            <a:off x="5345206" y="3875493"/>
            <a:ext cx="508747" cy="1234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763373-537E-49B5-88C9-68F5C7B9ABFD}"/>
              </a:ext>
            </a:extLst>
          </p:cNvPr>
          <p:cNvSpPr txBox="1"/>
          <p:nvPr/>
        </p:nvSpPr>
        <p:spPr>
          <a:xfrm>
            <a:off x="5760152" y="2994682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a</a:t>
            </a:r>
            <a:endParaRPr lang="ru-RU" sz="2000" b="1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A07B45-CBED-4F80-85C8-15C6317FAA99}"/>
              </a:ext>
            </a:extLst>
          </p:cNvPr>
          <p:cNvSpPr txBox="1"/>
          <p:nvPr/>
        </p:nvSpPr>
        <p:spPr>
          <a:xfrm>
            <a:off x="4738999" y="3109073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b</a:t>
            </a:r>
            <a:endParaRPr lang="ru-RU" sz="2000" b="1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2C9702-BDFA-415E-8275-817FC4B36E9E}"/>
              </a:ext>
            </a:extLst>
          </p:cNvPr>
          <p:cNvSpPr txBox="1"/>
          <p:nvPr/>
        </p:nvSpPr>
        <p:spPr>
          <a:xfrm>
            <a:off x="5359950" y="5112254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-18/11*j</a:t>
            </a:r>
            <a:endParaRPr lang="ru-RU" sz="1400" b="1">
              <a:solidFill>
                <a:srgbClr val="FF0000"/>
              </a:solidFill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DA01B32D-30ED-4393-969A-F6EFF66D1E24}"/>
              </a:ext>
            </a:extLst>
          </p:cNvPr>
          <p:cNvCxnSpPr>
            <a:cxnSpLocks/>
          </p:cNvCxnSpPr>
          <p:nvPr/>
        </p:nvCxnSpPr>
        <p:spPr>
          <a:xfrm flipV="1">
            <a:off x="5862918" y="4957483"/>
            <a:ext cx="313764" cy="14343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6045F8CD-3E9A-4B32-A84B-958D820F8014}"/>
              </a:ext>
            </a:extLst>
          </p:cNvPr>
          <p:cNvCxnSpPr>
            <a:cxnSpLocks/>
          </p:cNvCxnSpPr>
          <p:nvPr/>
        </p:nvCxnSpPr>
        <p:spPr>
          <a:xfrm>
            <a:off x="5674659" y="3648635"/>
            <a:ext cx="497277" cy="13088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DDB090-AFC2-425D-A400-C3D27FDE741A}"/>
              </a:ext>
            </a:extLst>
          </p:cNvPr>
          <p:cNvSpPr txBox="1"/>
          <p:nvPr/>
        </p:nvSpPr>
        <p:spPr>
          <a:xfrm>
            <a:off x="3118807" y="1196599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Поэтому пара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(3, 2)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(-1, 3)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тоже является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базисом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пространства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ru-RU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8F5B69-5CFA-48A8-BE7F-50B8B7A462CC}"/>
              </a:ext>
            </a:extLst>
          </p:cNvPr>
          <p:cNvSpPr txBox="1"/>
          <p:nvPr/>
        </p:nvSpPr>
        <p:spPr>
          <a:xfrm>
            <a:off x="7922575" y="3425570"/>
            <a:ext cx="2591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Например: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AB937D-B4DF-4459-9DDF-544D73D53ACB}"/>
              </a:ext>
            </a:extLst>
          </p:cNvPr>
          <p:cNvSpPr txBox="1"/>
          <p:nvPr/>
        </p:nvSpPr>
        <p:spPr>
          <a:xfrm>
            <a:off x="7922575" y="3764124"/>
            <a:ext cx="2591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(3, -4) = 5/11*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18/11*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endParaRPr lang="ru-RU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4BCF76-225F-4D88-AB96-23C04D0809C0}"/>
              </a:ext>
            </a:extLst>
          </p:cNvPr>
          <p:cNvSpPr txBox="1"/>
          <p:nvPr/>
        </p:nvSpPr>
        <p:spPr>
          <a:xfrm>
            <a:off x="5628889" y="359484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accent6"/>
                </a:solidFill>
              </a:rPr>
              <a:t>5/11*a</a:t>
            </a:r>
            <a:endParaRPr lang="ru-RU" sz="1400" b="1">
              <a:solidFill>
                <a:schemeClr val="accent6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4A2B1D7-CE80-4032-B386-4E9232299B58}"/>
              </a:ext>
            </a:extLst>
          </p:cNvPr>
          <p:cNvCxnSpPr>
            <a:cxnSpLocks/>
          </p:cNvCxnSpPr>
          <p:nvPr/>
        </p:nvCxnSpPr>
        <p:spPr>
          <a:xfrm flipV="1">
            <a:off x="5345206" y="3325906"/>
            <a:ext cx="822512" cy="5495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7F7852F-C39B-4311-990B-C225504ACF36}"/>
              </a:ext>
            </a:extLst>
          </p:cNvPr>
          <p:cNvCxnSpPr>
            <a:cxnSpLocks/>
          </p:cNvCxnSpPr>
          <p:nvPr/>
        </p:nvCxnSpPr>
        <p:spPr>
          <a:xfrm flipV="1">
            <a:off x="5345206" y="3630706"/>
            <a:ext cx="365312" cy="2447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88185F3-722C-4A1D-A198-FB78FC6F577E}"/>
              </a:ext>
            </a:extLst>
          </p:cNvPr>
          <p:cNvCxnSpPr/>
          <p:nvPr/>
        </p:nvCxnSpPr>
        <p:spPr>
          <a:xfrm>
            <a:off x="5345206" y="3875493"/>
            <a:ext cx="831476" cy="108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587AED4-5925-40A3-928C-13C1A8BB7A81}"/>
              </a:ext>
            </a:extLst>
          </p:cNvPr>
          <p:cNvSpPr txBox="1"/>
          <p:nvPr/>
        </p:nvSpPr>
        <p:spPr>
          <a:xfrm>
            <a:off x="3118808" y="6027124"/>
            <a:ext cx="6903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Любые два ненулевых не коллинеарных (то есть не параллельных) векторы образуют базис в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А что насчет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751332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линейные комбинации векторов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линейной комбинации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Геометрическая иллюстрация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Подпространства,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базис и ранг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3618881-5F71-4C8A-AFD6-006B5292E15B}"/>
              </a:ext>
            </a:extLst>
          </p:cNvPr>
          <p:cNvSpPr txBox="1"/>
          <p:nvPr/>
        </p:nvSpPr>
        <p:spPr>
          <a:xfrm>
            <a:off x="3127772" y="394443"/>
            <a:ext cx="7979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Линейной оболочкой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называют множество всех векторов, являющихся линейными комбинациями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ru-RU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F59CA-3AAA-432D-AB08-94DBE314A122}"/>
              </a:ext>
            </a:extLst>
          </p:cNvPr>
          <p:cNvSpPr txBox="1"/>
          <p:nvPr/>
        </p:nvSpPr>
        <p:spPr>
          <a:xfrm>
            <a:off x="3127771" y="972233"/>
            <a:ext cx="7979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Линейная оболочка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записывается так: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&lt;v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v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AE58A80-E1A0-40D9-BB89-CDDEA2708241}"/>
              </a:ext>
            </a:extLst>
          </p:cNvPr>
          <p:cNvCxnSpPr>
            <a:cxnSpLocks/>
          </p:cNvCxnSpPr>
          <p:nvPr/>
        </p:nvCxnSpPr>
        <p:spPr>
          <a:xfrm>
            <a:off x="3218329" y="1479176"/>
            <a:ext cx="7969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127141-F45F-4AD4-9994-0141D966310F}"/>
              </a:ext>
            </a:extLst>
          </p:cNvPr>
          <p:cNvSpPr txBox="1"/>
          <p:nvPr/>
        </p:nvSpPr>
        <p:spPr>
          <a:xfrm>
            <a:off x="3127315" y="2698022"/>
            <a:ext cx="891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Если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 коллинеарны, то они образуют базис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&lt;v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=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</a:t>
            </a:r>
            <a:endParaRPr lang="ru-RU" sz="1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E5069F-7C35-4844-9403-1838E27BEF3B}"/>
              </a:ext>
            </a:extLst>
          </p:cNvPr>
          <p:cNvSpPr txBox="1"/>
          <p:nvPr/>
        </p:nvSpPr>
        <p:spPr>
          <a:xfrm>
            <a:off x="3127316" y="1691325"/>
            <a:ext cx="7495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Снова рассмотрим пространство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в нем ненулевые векторы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B65E1E-CDDF-450C-9E3C-C42357C9126C}"/>
              </a:ext>
            </a:extLst>
          </p:cNvPr>
          <p:cNvSpPr txBox="1"/>
          <p:nvPr/>
        </p:nvSpPr>
        <p:spPr>
          <a:xfrm>
            <a:off x="3127314" y="3036576"/>
            <a:ext cx="891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Если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коллинеарны, то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= &lt;v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= &lt;v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endParaRPr lang="ru-RU" sz="1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E92DE1-D6EF-4ADC-AFF2-B8A79CF8DFB5}"/>
              </a:ext>
            </a:extLst>
          </p:cNvPr>
          <p:cNvSpPr txBox="1"/>
          <p:nvPr/>
        </p:nvSpPr>
        <p:spPr>
          <a:xfrm>
            <a:off x="3127316" y="2029879"/>
            <a:ext cx="891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прямая, то есть множество всех векторов, коллинеарных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ru-RU" sz="1600" baseline="-25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D35727-155D-4AF7-9926-C9411862BE0A}"/>
              </a:ext>
            </a:extLst>
          </p:cNvPr>
          <p:cNvSpPr txBox="1"/>
          <p:nvPr/>
        </p:nvSpPr>
        <p:spPr>
          <a:xfrm>
            <a:off x="3127316" y="2370467"/>
            <a:ext cx="891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–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прямая, то есть множество всех векторов, коллинеарных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ru-RU" sz="1600" baseline="-25000"/>
          </a:p>
        </p:txBody>
      </p:sp>
      <p:pic>
        <p:nvPicPr>
          <p:cNvPr id="52" name="Picture 2" descr="https://dr282zn36sxxg.cloudfront.net/datastreams/f-d%3Aa0c672e0341e490ed6bbef05913e4f0a351d8697ddb01490b4986eed%2BIMAGE_THUMB_POSTCARD_TINY%2BIMAGE_THUMB_POSTCARD_TINY.1">
            <a:extLst>
              <a:ext uri="{FF2B5EF4-FFF2-40B4-BE49-F238E27FC236}">
                <a16:creationId xmlns:a16="http://schemas.microsoft.com/office/drawing/2014/main" id="{903FCC4C-2929-413F-AB10-FCDA7F43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3" y="3853845"/>
            <a:ext cx="2752723" cy="27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F98A3D52-15F7-4FF9-A4E7-49AC1F979936}"/>
              </a:ext>
            </a:extLst>
          </p:cNvPr>
          <p:cNvCxnSpPr>
            <a:cxnSpLocks/>
          </p:cNvCxnSpPr>
          <p:nvPr/>
        </p:nvCxnSpPr>
        <p:spPr>
          <a:xfrm flipH="1">
            <a:off x="7476367" y="5251646"/>
            <a:ext cx="625288" cy="5518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5E3A65-0D96-4E00-B63A-33BA25C6F98C}"/>
              </a:ext>
            </a:extLst>
          </p:cNvPr>
          <p:cNvSpPr txBox="1"/>
          <p:nvPr/>
        </p:nvSpPr>
        <p:spPr>
          <a:xfrm>
            <a:off x="8689404" y="455731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v</a:t>
            </a:r>
            <a:r>
              <a:rPr lang="en-US" sz="2000" b="1" baseline="-25000">
                <a:solidFill>
                  <a:schemeClr val="accent6"/>
                </a:solidFill>
              </a:rPr>
              <a:t>1</a:t>
            </a:r>
            <a:endParaRPr lang="ru-RU" sz="2000" b="1" baseline="-25000">
              <a:solidFill>
                <a:schemeClr val="accent6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A4DFDD-C059-4B88-8C19-29CA608874A0}"/>
              </a:ext>
            </a:extLst>
          </p:cNvPr>
          <p:cNvSpPr txBox="1"/>
          <p:nvPr/>
        </p:nvSpPr>
        <p:spPr>
          <a:xfrm>
            <a:off x="7488088" y="569724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v</a:t>
            </a:r>
            <a:r>
              <a:rPr lang="en-US" sz="2000" b="1" baseline="-25000">
                <a:solidFill>
                  <a:srgbClr val="FF0000"/>
                </a:solidFill>
              </a:rPr>
              <a:t>2</a:t>
            </a:r>
            <a:endParaRPr lang="ru-RU" sz="2000" b="1" baseline="-25000">
              <a:solidFill>
                <a:srgbClr val="FF0000"/>
              </a:solidFill>
            </a:endParaRPr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1793BE2C-8833-4622-B610-F96ECEF41CF7}"/>
              </a:ext>
            </a:extLst>
          </p:cNvPr>
          <p:cNvCxnSpPr>
            <a:cxnSpLocks/>
          </p:cNvCxnSpPr>
          <p:nvPr/>
        </p:nvCxnSpPr>
        <p:spPr>
          <a:xfrm flipV="1">
            <a:off x="8101655" y="4967449"/>
            <a:ext cx="1024218" cy="2841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4" name="Picture 2" descr="https://dr282zn36sxxg.cloudfront.net/datastreams/f-d%3Aa0c672e0341e490ed6bbef05913e4f0a351d8697ddb01490b4986eed%2BIMAGE_THUMB_POSTCARD_TINY%2BIMAGE_THUMB_POSTCARD_TINY.1">
            <a:extLst>
              <a:ext uri="{FF2B5EF4-FFF2-40B4-BE49-F238E27FC236}">
                <a16:creationId xmlns:a16="http://schemas.microsoft.com/office/drawing/2014/main" id="{3DE645AE-DACC-4D80-9F6F-967FF34E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94" y="3861059"/>
            <a:ext cx="2752723" cy="27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356CB510-DB0A-4829-957D-6747E8E4BC92}"/>
              </a:ext>
            </a:extLst>
          </p:cNvPr>
          <p:cNvCxnSpPr>
            <a:cxnSpLocks/>
          </p:cNvCxnSpPr>
          <p:nvPr/>
        </p:nvCxnSpPr>
        <p:spPr>
          <a:xfrm flipH="1">
            <a:off x="4239007" y="5258860"/>
            <a:ext cx="737339" cy="2332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FCA6404-7010-4349-A32E-365701DE3BE7}"/>
              </a:ext>
            </a:extLst>
          </p:cNvPr>
          <p:cNvSpPr txBox="1"/>
          <p:nvPr/>
        </p:nvSpPr>
        <p:spPr>
          <a:xfrm>
            <a:off x="5564095" y="4564524"/>
            <a:ext cx="393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v</a:t>
            </a:r>
            <a:r>
              <a:rPr lang="en-US" sz="2000" b="1" baseline="-25000">
                <a:solidFill>
                  <a:schemeClr val="accent6"/>
                </a:solidFill>
              </a:rPr>
              <a:t>1</a:t>
            </a:r>
            <a:endParaRPr lang="ru-RU" sz="2000" b="1" baseline="-25000">
              <a:solidFill>
                <a:schemeClr val="accent6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966154-E5CD-4106-AED3-D219F1129559}"/>
              </a:ext>
            </a:extLst>
          </p:cNvPr>
          <p:cNvSpPr txBox="1"/>
          <p:nvPr/>
        </p:nvSpPr>
        <p:spPr>
          <a:xfrm>
            <a:off x="4239007" y="5419357"/>
            <a:ext cx="393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v</a:t>
            </a:r>
            <a:r>
              <a:rPr lang="en-US" sz="2000" b="1" baseline="-25000">
                <a:solidFill>
                  <a:srgbClr val="FF0000"/>
                </a:solidFill>
              </a:rPr>
              <a:t>2</a:t>
            </a:r>
            <a:endParaRPr lang="ru-RU" sz="2000" b="1" baseline="-25000">
              <a:solidFill>
                <a:srgbClr val="FF0000"/>
              </a:solidFill>
            </a:endParaRP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A2BAD013-4CF5-400C-87B5-B54097E972F1}"/>
              </a:ext>
            </a:extLst>
          </p:cNvPr>
          <p:cNvCxnSpPr>
            <a:cxnSpLocks/>
          </p:cNvCxnSpPr>
          <p:nvPr/>
        </p:nvCxnSpPr>
        <p:spPr>
          <a:xfrm flipV="1">
            <a:off x="4976346" y="4974663"/>
            <a:ext cx="1024218" cy="2841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47F64F8-1A4C-4494-BF8E-26165B80BC99}"/>
              </a:ext>
            </a:extLst>
          </p:cNvPr>
          <p:cNvSpPr txBox="1"/>
          <p:nvPr/>
        </p:nvSpPr>
        <p:spPr>
          <a:xfrm>
            <a:off x="3856761" y="3565171"/>
            <a:ext cx="232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Коллинеарные вектора</a:t>
            </a:r>
            <a:endParaRPr lang="ru-RU" sz="1400" b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1DF9B9-C200-4CA6-BB16-0CCAE65FAD43}"/>
              </a:ext>
            </a:extLst>
          </p:cNvPr>
          <p:cNvSpPr txBox="1"/>
          <p:nvPr/>
        </p:nvSpPr>
        <p:spPr>
          <a:xfrm>
            <a:off x="6911031" y="3558324"/>
            <a:ext cx="2579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 коллинеарные вектора</a:t>
            </a:r>
            <a:endParaRPr lang="ru-RU" sz="1400" b="1"/>
          </a:p>
        </p:txBody>
      </p:sp>
    </p:spTree>
    <p:extLst>
      <p:ext uri="{BB962C8B-B14F-4D97-AF65-F5344CB8AC3E}">
        <p14:creationId xmlns:p14="http://schemas.microsoft.com/office/powerpoint/2010/main" val="38484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2799"/>
              </p:ext>
            </p:extLst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E7C186-57EE-4FC0-80EC-ADBF5FBD4AD0}"/>
              </a:ext>
            </a:extLst>
          </p:cNvPr>
          <p:cNvSpPr txBox="1"/>
          <p:nvPr/>
        </p:nvSpPr>
        <p:spPr>
          <a:xfrm>
            <a:off x="3118807" y="47097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Что такое вектор?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4F2B9-790A-4FA1-B287-CC5605FA0674}"/>
              </a:ext>
            </a:extLst>
          </p:cNvPr>
          <p:cNvSpPr txBox="1"/>
          <p:nvPr/>
        </p:nvSpPr>
        <p:spPr>
          <a:xfrm>
            <a:off x="3118807" y="940793"/>
            <a:ext cx="9817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 (в программировании)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это последовательность чисел фиксированного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размера.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scientist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работает с данными, данных как правило много, и внутри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программы данные представлены в виде векторов или таблиц.</a:t>
            </a:r>
            <a:endParaRPr lang="ru-RU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F5F76-A544-41C8-830B-D87438964061}"/>
              </a:ext>
            </a:extLst>
          </p:cNvPr>
          <p:cNvSpPr txBox="1"/>
          <p:nvPr/>
        </p:nvSpPr>
        <p:spPr>
          <a:xfrm>
            <a:off x="3118807" y="1781461"/>
            <a:ext cx="9817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 (в математике)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элемент векторного пространства. Это близко к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школьному геометрическому определению вектора как «стрелки».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471D4-E83A-4D15-87C4-3047EEB68656}"/>
              </a:ext>
            </a:extLst>
          </p:cNvPr>
          <p:cNvSpPr txBox="1"/>
          <p:nvPr/>
        </p:nvSpPr>
        <p:spPr>
          <a:xfrm>
            <a:off x="3118807" y="2523288"/>
            <a:ext cx="558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Почему эти два определения – не одно и то же?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EA3A2-9B3B-405D-BEC6-F27A548D7111}"/>
              </a:ext>
            </a:extLst>
          </p:cNvPr>
          <p:cNvSpPr txBox="1"/>
          <p:nvPr/>
        </p:nvSpPr>
        <p:spPr>
          <a:xfrm>
            <a:off x="3118807" y="2954175"/>
            <a:ext cx="878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Например, скорость физического тела – это вектор с математической точки зрения. Конкретные числовые значения зависят от выбранной системы координат, но сам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 как математическая сущность от этого не меняется.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61AF32-C9A4-4B6D-94E5-6EC0A89CF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32" y="4144650"/>
            <a:ext cx="2284769" cy="2151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31CD88-93D4-494D-9AD1-9BD4C5F16B61}"/>
              </a:ext>
            </a:extLst>
          </p:cNvPr>
          <p:cNvSpPr txBox="1"/>
          <p:nvPr/>
        </p:nvSpPr>
        <p:spPr>
          <a:xfrm>
            <a:off x="6096000" y="4483204"/>
            <a:ext cx="5811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 вектор скорости машины записать двумя числами?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D9CAE-CD05-4616-A2F8-097A7800BBDA}"/>
              </a:ext>
            </a:extLst>
          </p:cNvPr>
          <p:cNvSpPr txBox="1"/>
          <p:nvPr/>
        </p:nvSpPr>
        <p:spPr>
          <a:xfrm>
            <a:off x="6096000" y="4144650"/>
            <a:ext cx="5811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Машина едет со скоростью 50 км/ч.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DCB11-3013-4C1A-BE28-19B1BA645FE6}"/>
              </a:ext>
            </a:extLst>
          </p:cNvPr>
          <p:cNvSpPr txBox="1"/>
          <p:nvPr/>
        </p:nvSpPr>
        <p:spPr>
          <a:xfrm>
            <a:off x="6096000" y="4821758"/>
            <a:ext cx="5811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Вариант 1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координатные оси направлены на север и</a:t>
            </a: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запад. Вектор скорости: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=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35, 35)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BD108-0185-4BB6-B9A1-83566B6FD334}"/>
              </a:ext>
            </a:extLst>
          </p:cNvPr>
          <p:cNvSpPr txBox="1"/>
          <p:nvPr/>
        </p:nvSpPr>
        <p:spPr>
          <a:xfrm>
            <a:off x="6096000" y="5406533"/>
            <a:ext cx="5811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Вариант 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координатные оси направлены параллельно и перпендикулярно дороге. Вектор скорости: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=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(50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7B1CB-F0B5-41C8-B44C-D3B13810CB5A}"/>
              </a:ext>
            </a:extLst>
          </p:cNvPr>
          <p:cNvSpPr txBox="1"/>
          <p:nvPr/>
        </p:nvSpPr>
        <p:spPr>
          <a:xfrm>
            <a:off x="6095999" y="5991308"/>
            <a:ext cx="5811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Числа получаются разные, но вектор один и тот же.</a:t>
            </a:r>
          </a:p>
        </p:txBody>
      </p:sp>
    </p:spTree>
    <p:extLst>
      <p:ext uri="{BB962C8B-B14F-4D97-AF65-F5344CB8AC3E}">
        <p14:creationId xmlns:p14="http://schemas.microsoft.com/office/powerpoint/2010/main" val="1123997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линейные комбинации векторов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линейной комбинации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Геометрическая иллюстрация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Подпространства,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базис и ранг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2ACA46-EBA9-4B4F-B673-EF3ED56F6E25}"/>
              </a:ext>
            </a:extLst>
          </p:cNvPr>
          <p:cNvSpPr txBox="1"/>
          <p:nvPr/>
        </p:nvSpPr>
        <p:spPr>
          <a:xfrm>
            <a:off x="3181105" y="598697"/>
            <a:ext cx="4456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Рассмотрим пространство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D08D8F-395F-4FCE-9E91-C05C520B180B}"/>
              </a:ext>
            </a:extLst>
          </p:cNvPr>
          <p:cNvSpPr txBox="1"/>
          <p:nvPr/>
        </p:nvSpPr>
        <p:spPr>
          <a:xfrm>
            <a:off x="3181105" y="1067822"/>
            <a:ext cx="770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Если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неколлинеарны, то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является плоскостью. </a:t>
            </a:r>
            <a:endParaRPr lang="ru-RU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2241D9-576C-4D37-8708-7F3969CC98FC}"/>
              </a:ext>
            </a:extLst>
          </p:cNvPr>
          <p:cNvSpPr txBox="1"/>
          <p:nvPr/>
        </p:nvSpPr>
        <p:spPr>
          <a:xfrm>
            <a:off x="3181105" y="1416363"/>
            <a:ext cx="8159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Если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неколлинеарны, то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является всем пространством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ru-RU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F9894-2744-4CC0-AC26-820F7279AB96}"/>
              </a:ext>
            </a:extLst>
          </p:cNvPr>
          <p:cNvSpPr txBox="1"/>
          <p:nvPr/>
        </p:nvSpPr>
        <p:spPr>
          <a:xfrm>
            <a:off x="3181104" y="1764904"/>
            <a:ext cx="8777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Если среди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два коллинеарных вектора, то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является плоскостью. </a:t>
            </a:r>
            <a:endParaRPr lang="ru-RU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8285F4-1F13-403E-A6C8-561C44F3DB49}"/>
              </a:ext>
            </a:extLst>
          </p:cNvPr>
          <p:cNvSpPr txBox="1"/>
          <p:nvPr/>
        </p:nvSpPr>
        <p:spPr>
          <a:xfrm>
            <a:off x="3181103" y="2113445"/>
            <a:ext cx="8777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Если все вектора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коллинеарны, то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</a:t>
            </a:r>
            <a:r>
              <a:rPr lang="ru-RU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является прямой. </a:t>
            </a:r>
            <a:endParaRPr lang="ru-RU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953B1B-DE14-41BE-8169-5CDCE399C7DE}"/>
              </a:ext>
            </a:extLst>
          </p:cNvPr>
          <p:cNvSpPr txBox="1"/>
          <p:nvPr/>
        </p:nvSpPr>
        <p:spPr>
          <a:xfrm>
            <a:off x="3181103" y="2539459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Как все это правила обобщить?</a:t>
            </a:r>
            <a:r>
              <a:rPr lang="ru-RU">
                <a:solidFill>
                  <a:srgbClr val="008000"/>
                </a:solidFill>
              </a:rPr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3139F-565C-434B-895D-B6022B294D8C}"/>
              </a:ext>
            </a:extLst>
          </p:cNvPr>
          <p:cNvSpPr txBox="1"/>
          <p:nvPr/>
        </p:nvSpPr>
        <p:spPr>
          <a:xfrm>
            <a:off x="3469960" y="2931111"/>
            <a:ext cx="231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rgbClr val="008000"/>
                </a:solidFill>
              </a:rPr>
              <a:t>*</a:t>
            </a:r>
            <a:r>
              <a:rPr lang="ru-RU" sz="1400">
                <a:solidFill>
                  <a:srgbClr val="008000"/>
                </a:solidFill>
                <a:latin typeface="Raleway Medium" pitchFamily="2" charset="-52"/>
              </a:rPr>
              <a:t>и зачем всё это нужно?</a:t>
            </a:r>
            <a:endParaRPr lang="ru-RU" sz="140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603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64646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линейные комбинации векторов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линейной комбинации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Геометрическая иллюстрация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Подпространства,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базис и ранг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4D1152-555E-4941-8BB7-D722575B89E6}"/>
              </a:ext>
            </a:extLst>
          </p:cNvPr>
          <p:cNvSpPr txBox="1"/>
          <p:nvPr/>
        </p:nvSpPr>
        <p:spPr>
          <a:xfrm>
            <a:off x="5540189" y="1883250"/>
            <a:ext cx="6364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Набор векторов называется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линейно независимым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если в нем ни один вектор не выражается через линейную комбинацию остальных векторов.</a:t>
            </a:r>
            <a:endParaRPr lang="ru-RU" sz="140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4D9659-95F3-4134-82C9-4B93F649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849" y="322601"/>
            <a:ext cx="2438340" cy="5023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D5305-CB46-475B-BE66-129844437C58}"/>
              </a:ext>
            </a:extLst>
          </p:cNvPr>
          <p:cNvSpPr txBox="1"/>
          <p:nvPr/>
        </p:nvSpPr>
        <p:spPr>
          <a:xfrm>
            <a:off x="5540189" y="262777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Запишем основные определения</a:t>
            </a:r>
            <a:endParaRPr lang="ru-RU">
              <a:solidFill>
                <a:srgbClr val="008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0B84D-F096-43BB-8275-9CD6631FE80E}"/>
              </a:ext>
            </a:extLst>
          </p:cNvPr>
          <p:cNvSpPr txBox="1"/>
          <p:nvPr/>
        </p:nvSpPr>
        <p:spPr>
          <a:xfrm>
            <a:off x="5540189" y="632109"/>
            <a:ext cx="636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Линейной оболочкой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векторов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4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v</a:t>
            </a:r>
            <a:r>
              <a:rPr lang="en-US" sz="14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называют множество всех векторов, являющихся линейными комбинациями векторов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4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v</a:t>
            </a:r>
            <a:r>
              <a:rPr lang="en-US" sz="14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ru-RU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0775B-C60D-48FB-BB2D-EF9755708898}"/>
              </a:ext>
            </a:extLst>
          </p:cNvPr>
          <p:cNvSpPr txBox="1"/>
          <p:nvPr/>
        </p:nvSpPr>
        <p:spPr>
          <a:xfrm>
            <a:off x="5540189" y="2621914"/>
            <a:ext cx="636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Например, три вектора, лежащие в одной плоскости, всегда линейно зависимы: какой-то из них можно выразить через остальные два.</a:t>
            </a:r>
            <a:endParaRPr lang="ru-RU" sz="1400" i="1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0DB132-EBAA-4048-9FBE-403F10B571AD}"/>
              </a:ext>
            </a:extLst>
          </p:cNvPr>
          <p:cNvSpPr/>
          <p:nvPr/>
        </p:nvSpPr>
        <p:spPr>
          <a:xfrm>
            <a:off x="5540189" y="1155329"/>
            <a:ext cx="60242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Линейную оболочку называют еще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линейным подпространством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40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A9EB2D9-3F08-4CC8-88A2-1A8DCDCAC03C}"/>
              </a:ext>
            </a:extLst>
          </p:cNvPr>
          <p:cNvSpPr/>
          <p:nvPr/>
        </p:nvSpPr>
        <p:spPr>
          <a:xfrm>
            <a:off x="5540189" y="1463106"/>
            <a:ext cx="60242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Пример: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&lt;(1, 0, 0), (0, 1, 0)&gt; = &lt;(2, 1, 0), (1, 2, 0)&gt;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…</a:t>
            </a:r>
            <a:endParaRPr lang="ru-RU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B0319-412A-41A4-AD20-AFC935C51B51}"/>
              </a:ext>
            </a:extLst>
          </p:cNvPr>
          <p:cNvSpPr txBox="1"/>
          <p:nvPr/>
        </p:nvSpPr>
        <p:spPr>
          <a:xfrm>
            <a:off x="5540189" y="3188806"/>
            <a:ext cx="636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Базис подпространства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линейно независимый набор векторов,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линейная оболочка которых равна этому подпространству.</a:t>
            </a:r>
            <a:endParaRPr lang="ru-RU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46C24-5D14-439C-8F6B-A71046AF8BCB}"/>
              </a:ext>
            </a:extLst>
          </p:cNvPr>
          <p:cNvSpPr txBox="1"/>
          <p:nvPr/>
        </p:nvSpPr>
        <p:spPr>
          <a:xfrm>
            <a:off x="5540189" y="3712026"/>
            <a:ext cx="636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 любого подпространства бесконечно много базисов.</a:t>
            </a:r>
            <a:endParaRPr lang="ru-RU" sz="1400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EA6266-93CC-4EE7-9998-30C68E4D6A41}"/>
              </a:ext>
            </a:extLst>
          </p:cNvPr>
          <p:cNvSpPr txBox="1"/>
          <p:nvPr/>
        </p:nvSpPr>
        <p:spPr>
          <a:xfrm>
            <a:off x="5540189" y="4023418"/>
            <a:ext cx="6364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Если взять некое подпространство, то в любом его базисе будет одно и то же количество векторов. Это количество называется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размерностью подпространства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7A9ED-053D-4413-8E2B-E0C9650855F5}"/>
              </a:ext>
            </a:extLst>
          </p:cNvPr>
          <p:cNvSpPr txBox="1"/>
          <p:nvPr/>
        </p:nvSpPr>
        <p:spPr>
          <a:xfrm>
            <a:off x="5540189" y="4762082"/>
            <a:ext cx="636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Ранг системы векторов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это размерность его линейной оболочки.</a:t>
            </a:r>
            <a:endParaRPr lang="ru-RU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AF19A-A646-4842-BA4B-B636AB9DEA3E}"/>
              </a:ext>
            </a:extLst>
          </p:cNvPr>
          <p:cNvSpPr txBox="1"/>
          <p:nvPr/>
        </p:nvSpPr>
        <p:spPr>
          <a:xfrm>
            <a:off x="5540189" y="5069859"/>
            <a:ext cx="63649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Пусть в наборе </a:t>
            </a:r>
            <a:r>
              <a:rPr lang="en-US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ru-RU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векторов. </a:t>
            </a:r>
            <a:endParaRPr lang="en-US" sz="14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ru-RU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Если набор линейно независим, то его ранг равен </a:t>
            </a:r>
            <a:r>
              <a:rPr lang="en-US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N.</a:t>
            </a:r>
          </a:p>
          <a:p>
            <a:pPr marL="342900" indent="-342900">
              <a:buAutoNum type="arabicPeriod"/>
            </a:pPr>
            <a:r>
              <a:rPr lang="ru-RU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Если набор линейно зависим, значит в нем есть вектор, выражающийся через остальные. Удалим его из набора. Повторим эту операцию пока набор не станет линейно независимым. Если в наборе осталось </a:t>
            </a:r>
            <a:r>
              <a:rPr lang="en-US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ru-RU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векторов, то ранг исходного набора векторов был тоже равен </a:t>
            </a:r>
            <a:r>
              <a:rPr lang="en-US" sz="14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M.</a:t>
            </a:r>
            <a:endParaRPr lang="ru-RU" sz="1400" i="1"/>
          </a:p>
        </p:txBody>
      </p:sp>
    </p:spTree>
    <p:extLst>
      <p:ext uri="{BB962C8B-B14F-4D97-AF65-F5344CB8AC3E}">
        <p14:creationId xmlns:p14="http://schemas.microsoft.com/office/powerpoint/2010/main" val="3753537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C31A5730-8E38-46F5-8EF0-21385A3E5F29}"/>
              </a:ext>
            </a:extLst>
          </p:cNvPr>
          <p:cNvSpPr txBox="1"/>
          <p:nvPr/>
        </p:nvSpPr>
        <p:spPr>
          <a:xfrm>
            <a:off x="3118803" y="226846"/>
            <a:ext cx="373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Выберите верные утверждения</a:t>
            </a:r>
            <a:endParaRPr lang="ru-RU" sz="1600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E8E178-2439-42D2-8CC1-3BB68B0C3DE7}"/>
              </a:ext>
            </a:extLst>
          </p:cNvPr>
          <p:cNvSpPr txBox="1"/>
          <p:nvPr/>
        </p:nvSpPr>
        <p:spPr>
          <a:xfrm>
            <a:off x="3118803" y="624515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Объединение подпространств всегда является подпространством.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CE6E04-F948-4D03-81EB-EC557205DA9F}"/>
              </a:ext>
            </a:extLst>
          </p:cNvPr>
          <p:cNvSpPr txBox="1"/>
          <p:nvPr/>
        </p:nvSpPr>
        <p:spPr>
          <a:xfrm>
            <a:off x="3118803" y="1022184"/>
            <a:ext cx="892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В пространстве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может быть не равное ему подпространство размерностью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 b="1" baseline="30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D78F45-B441-4C83-B52C-1FD1697BEAA8}"/>
              </a:ext>
            </a:extLst>
          </p:cNvPr>
          <p:cNvSpPr txBox="1"/>
          <p:nvPr/>
        </p:nvSpPr>
        <p:spPr>
          <a:xfrm>
            <a:off x="3118803" y="141985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Линейная оболочка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(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1), (1,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равна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BA2388-EF56-4A5A-ABB4-C706C85447CD}"/>
              </a:ext>
            </a:extLst>
          </p:cNvPr>
          <p:cNvSpPr txBox="1"/>
          <p:nvPr/>
        </p:nvSpPr>
        <p:spPr>
          <a:xfrm>
            <a:off x="3118803" y="1815225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Линейная оболочка двух векторов всегда является плоскостью.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6C08DC-81A9-4C4B-962C-DA2F470D1465}"/>
              </a:ext>
            </a:extLst>
          </p:cNvPr>
          <p:cNvSpPr txBox="1"/>
          <p:nvPr/>
        </p:nvSpPr>
        <p:spPr>
          <a:xfrm>
            <a:off x="3118803" y="2210597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Любое линейное подпространство содержит нулевой вектор.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7AC868-8768-471F-96DC-532CE0FA841D}"/>
              </a:ext>
            </a:extLst>
          </p:cNvPr>
          <p:cNvSpPr txBox="1"/>
          <p:nvPr/>
        </p:nvSpPr>
        <p:spPr>
          <a:xfrm>
            <a:off x="3118803" y="3001341"/>
            <a:ext cx="843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В пространстве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существует единственный базис, все вектора которого    перпендикулярны друг другу и имеют единичную длину.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FCE8C9-53A4-49D3-B358-8CB3E88F9777}"/>
              </a:ext>
            </a:extLst>
          </p:cNvPr>
          <p:cNvSpPr txBox="1"/>
          <p:nvPr/>
        </p:nvSpPr>
        <p:spPr>
          <a:xfrm>
            <a:off x="3098800" y="3638622"/>
            <a:ext cx="84366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Пусть некий набор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имеет линейную оболочку размерности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Если добавить к набору новый вектор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который не выражается через линейную комбинацию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то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размерность подпространства</a:t>
            </a:r>
            <a:b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Y&gt;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будет равен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M+1.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6295A1-9669-4471-B973-96C821CC4C66}"/>
              </a:ext>
            </a:extLst>
          </p:cNvPr>
          <p:cNvSpPr txBox="1"/>
          <p:nvPr/>
        </p:nvSpPr>
        <p:spPr>
          <a:xfrm>
            <a:off x="3108801" y="5370677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10. Набор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0, 0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(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0, 0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(1,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1, 0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(1,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1, 1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имеет ранг 4.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5AA53F-C74F-4890-9D40-FCFCF57CCF02}"/>
              </a:ext>
            </a:extLst>
          </p:cNvPr>
          <p:cNvSpPr txBox="1"/>
          <p:nvPr/>
        </p:nvSpPr>
        <p:spPr>
          <a:xfrm>
            <a:off x="3098800" y="4691363"/>
            <a:ext cx="843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9. Если подпространство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является подмножеством подпространства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не равно ему, то размерность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больше размерности А.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2123CB-173A-47C1-880E-381F1A6F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540" y="5803770"/>
            <a:ext cx="4878231" cy="938586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64108357-84A8-461E-8F40-516E5773B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29129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линейные комбинации векторов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линейной комбинации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Геометрическая иллюстрация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Подпространства,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базис и ранг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E168F8B-B3F1-440F-9CBB-50C6DB2DE15F}"/>
              </a:ext>
            </a:extLst>
          </p:cNvPr>
          <p:cNvSpPr txBox="1"/>
          <p:nvPr/>
        </p:nvSpPr>
        <p:spPr>
          <a:xfrm>
            <a:off x="3118803" y="2605969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Сумма всех векторов в некоем базисе может равняться нулевому вектору.</a:t>
            </a:r>
          </a:p>
        </p:txBody>
      </p:sp>
    </p:spTree>
    <p:extLst>
      <p:ext uri="{BB962C8B-B14F-4D97-AF65-F5344CB8AC3E}">
        <p14:creationId xmlns:p14="http://schemas.microsoft.com/office/powerpoint/2010/main" val="1911602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DCE027B-39E8-4AFB-BEB4-D16B7F5D4D68}"/>
              </a:ext>
            </a:extLst>
          </p:cNvPr>
          <p:cNvSpPr txBox="1"/>
          <p:nvPr/>
        </p:nvSpPr>
        <p:spPr>
          <a:xfrm>
            <a:off x="3118803" y="226846"/>
            <a:ext cx="373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Выберите верные утверждения</a:t>
            </a:r>
            <a:endParaRPr lang="ru-RU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259DD-4B1B-4C11-A8CC-91EE082F4245}"/>
              </a:ext>
            </a:extLst>
          </p:cNvPr>
          <p:cNvSpPr txBox="1"/>
          <p:nvPr/>
        </p:nvSpPr>
        <p:spPr>
          <a:xfrm>
            <a:off x="3118803" y="624515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Объединение подпространств всегда является подпространством.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A1A6B-1CAE-4933-B48C-8F414B0F9825}"/>
              </a:ext>
            </a:extLst>
          </p:cNvPr>
          <p:cNvSpPr txBox="1"/>
          <p:nvPr/>
        </p:nvSpPr>
        <p:spPr>
          <a:xfrm>
            <a:off x="3118803" y="1022184"/>
            <a:ext cx="892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В пространстве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может быть не равное ему подпространство размерностью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 b="1" baseline="30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2AD36-2F3E-4262-9415-D6290A9EBC6A}"/>
              </a:ext>
            </a:extLst>
          </p:cNvPr>
          <p:cNvSpPr txBox="1"/>
          <p:nvPr/>
        </p:nvSpPr>
        <p:spPr>
          <a:xfrm>
            <a:off x="3118803" y="1419853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Линейная оболочка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(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1), (1,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равна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94EDD-8C70-4171-8C9C-68026A490DC0}"/>
              </a:ext>
            </a:extLst>
          </p:cNvPr>
          <p:cNvSpPr txBox="1"/>
          <p:nvPr/>
        </p:nvSpPr>
        <p:spPr>
          <a:xfrm>
            <a:off x="3118803" y="1815225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Линейная оболочка двух векторов всегда является плоскостью.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59969-CD1F-4254-869F-88F8DF4F0C5D}"/>
              </a:ext>
            </a:extLst>
          </p:cNvPr>
          <p:cNvSpPr txBox="1"/>
          <p:nvPr/>
        </p:nvSpPr>
        <p:spPr>
          <a:xfrm>
            <a:off x="3118803" y="2210597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Любое линейное подпространство содержит нулевой вектор.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74208-6B82-49D7-91DA-02711E408627}"/>
              </a:ext>
            </a:extLst>
          </p:cNvPr>
          <p:cNvSpPr txBox="1"/>
          <p:nvPr/>
        </p:nvSpPr>
        <p:spPr>
          <a:xfrm>
            <a:off x="3118803" y="2605969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Сумма всех векторов в некоем базисе может равняться нулевому вектору.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B38600-BEFD-42F5-A22B-26420CC75E7E}"/>
              </a:ext>
            </a:extLst>
          </p:cNvPr>
          <p:cNvSpPr txBox="1"/>
          <p:nvPr/>
        </p:nvSpPr>
        <p:spPr>
          <a:xfrm>
            <a:off x="3118803" y="3001341"/>
            <a:ext cx="843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В пространстве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существует единственный базис, все вектора которого    перпендикулярны друг другу и имеют единичную длину.</a:t>
            </a:r>
          </a:p>
        </p:txBody>
      </p:sp>
      <p:sp>
        <p:nvSpPr>
          <p:cNvPr id="2" name="Круг: прозрачная заливка 1">
            <a:extLst>
              <a:ext uri="{FF2B5EF4-FFF2-40B4-BE49-F238E27FC236}">
                <a16:creationId xmlns:a16="http://schemas.microsoft.com/office/drawing/2014/main" id="{B155A583-32AB-4ECA-8C8C-36458F89660C}"/>
              </a:ext>
            </a:extLst>
          </p:cNvPr>
          <p:cNvSpPr/>
          <p:nvPr/>
        </p:nvSpPr>
        <p:spPr>
          <a:xfrm>
            <a:off x="3118803" y="1386850"/>
            <a:ext cx="316547" cy="397669"/>
          </a:xfrm>
          <a:prstGeom prst="donut">
            <a:avLst>
              <a:gd name="adj" fmla="val 9731"/>
            </a:avLst>
          </a:prstGeom>
          <a:solidFill>
            <a:srgbClr val="209B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Знак умножения 2">
            <a:extLst>
              <a:ext uri="{FF2B5EF4-FFF2-40B4-BE49-F238E27FC236}">
                <a16:creationId xmlns:a16="http://schemas.microsoft.com/office/drawing/2014/main" id="{6D6028F3-E394-47B8-9EBA-42B26071F900}"/>
              </a:ext>
            </a:extLst>
          </p:cNvPr>
          <p:cNvSpPr/>
          <p:nvPr/>
        </p:nvSpPr>
        <p:spPr>
          <a:xfrm>
            <a:off x="3098800" y="588120"/>
            <a:ext cx="336550" cy="412750"/>
          </a:xfrm>
          <a:prstGeom prst="mathMultiply">
            <a:avLst>
              <a:gd name="adj1" fmla="val 8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нак умножения 13">
            <a:extLst>
              <a:ext uri="{FF2B5EF4-FFF2-40B4-BE49-F238E27FC236}">
                <a16:creationId xmlns:a16="http://schemas.microsoft.com/office/drawing/2014/main" id="{58C6BFE0-ED54-46F8-945A-9A17D00B9D57}"/>
              </a:ext>
            </a:extLst>
          </p:cNvPr>
          <p:cNvSpPr/>
          <p:nvPr/>
        </p:nvSpPr>
        <p:spPr>
          <a:xfrm>
            <a:off x="3098800" y="985086"/>
            <a:ext cx="336550" cy="412750"/>
          </a:xfrm>
          <a:prstGeom prst="mathMultiply">
            <a:avLst>
              <a:gd name="adj1" fmla="val 8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нак умножения 20">
            <a:extLst>
              <a:ext uri="{FF2B5EF4-FFF2-40B4-BE49-F238E27FC236}">
                <a16:creationId xmlns:a16="http://schemas.microsoft.com/office/drawing/2014/main" id="{344CE86B-CA9E-45DC-B859-E2BB7EC920AD}"/>
              </a:ext>
            </a:extLst>
          </p:cNvPr>
          <p:cNvSpPr/>
          <p:nvPr/>
        </p:nvSpPr>
        <p:spPr>
          <a:xfrm>
            <a:off x="3108801" y="1780014"/>
            <a:ext cx="336550" cy="412750"/>
          </a:xfrm>
          <a:prstGeom prst="mathMultiply">
            <a:avLst>
              <a:gd name="adj1" fmla="val 8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Знак умножения 21">
            <a:extLst>
              <a:ext uri="{FF2B5EF4-FFF2-40B4-BE49-F238E27FC236}">
                <a16:creationId xmlns:a16="http://schemas.microsoft.com/office/drawing/2014/main" id="{C855D23D-B8BB-4545-8372-81860301CA68}"/>
              </a:ext>
            </a:extLst>
          </p:cNvPr>
          <p:cNvSpPr/>
          <p:nvPr/>
        </p:nvSpPr>
        <p:spPr>
          <a:xfrm>
            <a:off x="3098800" y="2575153"/>
            <a:ext cx="336550" cy="412750"/>
          </a:xfrm>
          <a:prstGeom prst="mathMultiply">
            <a:avLst>
              <a:gd name="adj1" fmla="val 8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нак умножения 22">
            <a:extLst>
              <a:ext uri="{FF2B5EF4-FFF2-40B4-BE49-F238E27FC236}">
                <a16:creationId xmlns:a16="http://schemas.microsoft.com/office/drawing/2014/main" id="{CDE2511E-0F21-4F21-A597-027D32A2AAEB}"/>
              </a:ext>
            </a:extLst>
          </p:cNvPr>
          <p:cNvSpPr/>
          <p:nvPr/>
        </p:nvSpPr>
        <p:spPr>
          <a:xfrm>
            <a:off x="3098800" y="2957961"/>
            <a:ext cx="336550" cy="412750"/>
          </a:xfrm>
          <a:prstGeom prst="mathMultiply">
            <a:avLst>
              <a:gd name="adj1" fmla="val 8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Круг: прозрачная заливка 23">
            <a:extLst>
              <a:ext uri="{FF2B5EF4-FFF2-40B4-BE49-F238E27FC236}">
                <a16:creationId xmlns:a16="http://schemas.microsoft.com/office/drawing/2014/main" id="{CFB2FA61-339B-4C66-9896-6FCC73EE192E}"/>
              </a:ext>
            </a:extLst>
          </p:cNvPr>
          <p:cNvSpPr/>
          <p:nvPr/>
        </p:nvSpPr>
        <p:spPr>
          <a:xfrm>
            <a:off x="3118803" y="2174250"/>
            <a:ext cx="316547" cy="397669"/>
          </a:xfrm>
          <a:prstGeom prst="donut">
            <a:avLst>
              <a:gd name="adj" fmla="val 9731"/>
            </a:avLst>
          </a:prstGeom>
          <a:solidFill>
            <a:srgbClr val="209B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D03545-092A-47BB-BFB2-C12445DB8C32}"/>
              </a:ext>
            </a:extLst>
          </p:cNvPr>
          <p:cNvSpPr txBox="1"/>
          <p:nvPr/>
        </p:nvSpPr>
        <p:spPr>
          <a:xfrm>
            <a:off x="3098800" y="3638622"/>
            <a:ext cx="84366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Пусть некий набор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имеет линейную оболочку размерности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Если добавить к набору новый вектор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который не выражается через линейную комбинацию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то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размерность подпространства</a:t>
            </a:r>
            <a:b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X</a:t>
            </a:r>
            <a:r>
              <a:rPr lang="en-US" sz="16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Y&gt;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будет равен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M+1.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6" name="Круг: прозрачная заливка 25">
            <a:extLst>
              <a:ext uri="{FF2B5EF4-FFF2-40B4-BE49-F238E27FC236}">
                <a16:creationId xmlns:a16="http://schemas.microsoft.com/office/drawing/2014/main" id="{F5467F19-0999-45E6-8138-69B03B66E0A2}"/>
              </a:ext>
            </a:extLst>
          </p:cNvPr>
          <p:cNvSpPr/>
          <p:nvPr/>
        </p:nvSpPr>
        <p:spPr>
          <a:xfrm>
            <a:off x="3088798" y="4658488"/>
            <a:ext cx="336550" cy="397669"/>
          </a:xfrm>
          <a:prstGeom prst="donut">
            <a:avLst>
              <a:gd name="adj" fmla="val 9731"/>
            </a:avLst>
          </a:prstGeom>
          <a:solidFill>
            <a:srgbClr val="209B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BC5772-E750-4AD1-B93D-1947E800D87C}"/>
              </a:ext>
            </a:extLst>
          </p:cNvPr>
          <p:cNvSpPr txBox="1"/>
          <p:nvPr/>
        </p:nvSpPr>
        <p:spPr>
          <a:xfrm>
            <a:off x="3108801" y="5370677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10. Набор векторов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0, 0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(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0, 0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(1,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1, 0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(1,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1, 1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имеет ранг 4.</a:t>
            </a:r>
          </a:p>
        </p:txBody>
      </p:sp>
      <p:sp>
        <p:nvSpPr>
          <p:cNvPr id="28" name="Круг: прозрачная заливка 27">
            <a:extLst>
              <a:ext uri="{FF2B5EF4-FFF2-40B4-BE49-F238E27FC236}">
                <a16:creationId xmlns:a16="http://schemas.microsoft.com/office/drawing/2014/main" id="{9002AE6B-D07F-423F-96AE-8026F38C287B}"/>
              </a:ext>
            </a:extLst>
          </p:cNvPr>
          <p:cNvSpPr/>
          <p:nvPr/>
        </p:nvSpPr>
        <p:spPr>
          <a:xfrm>
            <a:off x="3100080" y="3602005"/>
            <a:ext cx="325268" cy="397669"/>
          </a:xfrm>
          <a:prstGeom prst="donut">
            <a:avLst>
              <a:gd name="adj" fmla="val 9731"/>
            </a:avLst>
          </a:prstGeom>
          <a:solidFill>
            <a:srgbClr val="209B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A7A7C8-2E36-4EE3-BFF4-10FAB1517708}"/>
              </a:ext>
            </a:extLst>
          </p:cNvPr>
          <p:cNvSpPr txBox="1"/>
          <p:nvPr/>
        </p:nvSpPr>
        <p:spPr>
          <a:xfrm>
            <a:off x="3098800" y="4691363"/>
            <a:ext cx="843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9. Если подпространство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является подмножеством подпространства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не равно ему, то размерность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больше размерности А.</a:t>
            </a:r>
          </a:p>
        </p:txBody>
      </p:sp>
      <p:sp>
        <p:nvSpPr>
          <p:cNvPr id="32" name="Круг: прозрачная заливка 31">
            <a:extLst>
              <a:ext uri="{FF2B5EF4-FFF2-40B4-BE49-F238E27FC236}">
                <a16:creationId xmlns:a16="http://schemas.microsoft.com/office/drawing/2014/main" id="{F49E73E3-F558-4FBE-B66A-1B884695B02F}"/>
              </a:ext>
            </a:extLst>
          </p:cNvPr>
          <p:cNvSpPr/>
          <p:nvPr/>
        </p:nvSpPr>
        <p:spPr>
          <a:xfrm>
            <a:off x="3118803" y="5339422"/>
            <a:ext cx="421182" cy="397669"/>
          </a:xfrm>
          <a:prstGeom prst="donut">
            <a:avLst>
              <a:gd name="adj" fmla="val 9731"/>
            </a:avLst>
          </a:prstGeom>
          <a:solidFill>
            <a:srgbClr val="209B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36E9720-1D0A-46E3-9F39-B737D8904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540" y="5803770"/>
            <a:ext cx="4878231" cy="938586"/>
          </a:xfrm>
          <a:prstGeom prst="rect">
            <a:avLst/>
          </a:prstGeom>
        </p:spPr>
      </p:pic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29129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2: линейные комбинации векторов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Понятие линейной комбинации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Геометрическая иллюстрация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Подпространства,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базис и ранг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657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403632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матрица как линейное преобразование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вектор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матрицу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674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матриц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7151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Транспонирование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3367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Матрицы в моделях машинного обучения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3EB81A-E318-401C-96BC-5E6C146363AC}"/>
              </a:ext>
            </a:extLst>
          </p:cNvPr>
          <p:cNvSpPr txBox="1"/>
          <p:nvPr/>
        </p:nvSpPr>
        <p:spPr>
          <a:xfrm>
            <a:off x="3118807" y="954478"/>
            <a:ext cx="8436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Скалярное произведение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векторов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ru-RU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(X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X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X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ru-RU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(Y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Y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…, Y</a:t>
            </a:r>
            <a:r>
              <a:rPr lang="en-US" sz="16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ru-RU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FA146-2C59-4230-AF01-09D404987E88}"/>
              </a:ext>
            </a:extLst>
          </p:cNvPr>
          <p:cNvSpPr txBox="1"/>
          <p:nvPr/>
        </p:nvSpPr>
        <p:spPr>
          <a:xfrm>
            <a:off x="3118807" y="1293032"/>
            <a:ext cx="843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• v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X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X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… + X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ru-RU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D7CE5-366A-412B-A34C-80581444871C}"/>
              </a:ext>
            </a:extLst>
          </p:cNvPr>
          <p:cNvSpPr txBox="1"/>
          <p:nvPr/>
        </p:nvSpPr>
        <p:spPr>
          <a:xfrm>
            <a:off x="3118807" y="470978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Вспомним формулу скалярного произведения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7C4F84-9CDE-4E55-A853-78424392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07" y="1873899"/>
            <a:ext cx="5030111" cy="11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21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матрица как линейное преобразование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вектор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матрицу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674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матриц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7151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Транспонирование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3367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Матрицы в моделях машинного обучения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B47D54-F38E-4F0F-B328-8CBC21F3638F}"/>
              </a:ext>
            </a:extLst>
          </p:cNvPr>
          <p:cNvSpPr txBox="1"/>
          <p:nvPr/>
        </p:nvSpPr>
        <p:spPr>
          <a:xfrm>
            <a:off x="3118807" y="840310"/>
            <a:ext cx="886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умножении матрицы на вектор или вектора на матрицу вектор также рассматривается как матрица размера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1×N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(вектор-строка) или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N×1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(вектор-столбец).</a:t>
            </a:r>
            <a:endParaRPr lang="ru-RU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DE7BF-A79C-46DB-B0A0-0E723C468E39}"/>
              </a:ext>
            </a:extLst>
          </p:cNvPr>
          <p:cNvSpPr txBox="1"/>
          <p:nvPr/>
        </p:nvSpPr>
        <p:spPr>
          <a:xfrm>
            <a:off x="3118807" y="1425085"/>
            <a:ext cx="8795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Таким образом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умножение матрицы на вектор – это частный случай умножения матрицы на матрицу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DE252-04CA-44D4-B4E8-52DD1BFEEFB0}"/>
              </a:ext>
            </a:extLst>
          </p:cNvPr>
          <p:cNvSpPr txBox="1"/>
          <p:nvPr/>
        </p:nvSpPr>
        <p:spPr>
          <a:xfrm>
            <a:off x="3118807" y="470978"/>
            <a:ext cx="369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Умножение матрицы на вектор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03C1F-0018-4EA2-9E82-F2960AB5437D}"/>
              </a:ext>
            </a:extLst>
          </p:cNvPr>
          <p:cNvSpPr txBox="1"/>
          <p:nvPr/>
        </p:nvSpPr>
        <p:spPr>
          <a:xfrm>
            <a:off x="3118807" y="222530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Общее правило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C3E70-2FE0-48AC-AC03-24477F233200}"/>
              </a:ext>
            </a:extLst>
          </p:cNvPr>
          <p:cNvSpPr txBox="1"/>
          <p:nvPr/>
        </p:nvSpPr>
        <p:spPr>
          <a:xfrm>
            <a:off x="3118807" y="2594635"/>
            <a:ext cx="886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умножении матриц считаются скалярные произведения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строк первого множителя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со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столбцами второго множителя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 u="sng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14B85F-EBB5-4E52-B770-F752F130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07" y="3548742"/>
            <a:ext cx="6486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6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6B60A35-05B0-4984-B0A6-C8D16CFA3585}"/>
              </a:ext>
            </a:extLst>
          </p:cNvPr>
          <p:cNvSpPr/>
          <p:nvPr/>
        </p:nvSpPr>
        <p:spPr>
          <a:xfrm>
            <a:off x="2999998" y="1398494"/>
            <a:ext cx="2751767" cy="4778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матрица как линейное преобразование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вектор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матрицу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674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матриц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7151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Транспонирование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3367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Матрицы в моделях машинного обучения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99E7443-BF91-43A3-BF6D-7E699B0C4643}"/>
              </a:ext>
            </a:extLst>
          </p:cNvPr>
          <p:cNvSpPr txBox="1"/>
          <p:nvPr/>
        </p:nvSpPr>
        <p:spPr>
          <a:xfrm>
            <a:off x="3056964" y="339978"/>
            <a:ext cx="8167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Умножение на матрицу – это операция, применяемая к вектору, результатом которой является другой вектор. Поэтому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матрицу можно рассматривать как функцию, преобразующую один вектор в другой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/>
          </a:p>
          <a:p>
            <a:endParaRPr lang="ru-RU" sz="1600"/>
          </a:p>
        </p:txBody>
      </p:sp>
      <p:pic>
        <p:nvPicPr>
          <p:cNvPr id="1026" name="Picture 2" descr="Matrix-vector multiplication with QtConcurrent :: mappedReduced()">
            <a:extLst>
              <a:ext uri="{FF2B5EF4-FFF2-40B4-BE49-F238E27FC236}">
                <a16:creationId xmlns:a16="http://schemas.microsoft.com/office/drawing/2014/main" id="{E49201F8-E9AE-4E8B-9254-95246755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601" y="2012769"/>
            <a:ext cx="20859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C641A-557A-44C4-90B7-8CFF661FDB17}"/>
              </a:ext>
            </a:extLst>
          </p:cNvPr>
          <p:cNvSpPr txBox="1"/>
          <p:nvPr/>
        </p:nvSpPr>
        <p:spPr>
          <a:xfrm>
            <a:off x="3519789" y="1621854"/>
            <a:ext cx="164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мы пишем:</a:t>
            </a:r>
            <a:endParaRPr lang="ru-RU" sz="14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721FBB-CA29-4FB7-9C97-E28CBA27D01E}"/>
              </a:ext>
            </a:extLst>
          </p:cNvPr>
          <p:cNvSpPr txBox="1"/>
          <p:nvPr/>
        </p:nvSpPr>
        <p:spPr>
          <a:xfrm>
            <a:off x="3415778" y="4265228"/>
            <a:ext cx="1834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имеем в виду:</a:t>
            </a:r>
            <a:endParaRPr lang="ru-RU" sz="1400" b="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8EC647-1250-459C-ADFE-CB4A3D63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665" y="5035891"/>
            <a:ext cx="428625" cy="8667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88235A-992E-4A9F-8409-8ACECD6DE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492" y="5035891"/>
            <a:ext cx="438150" cy="8858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72D86B-EFC3-48AA-B138-E4D94F61A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539" y="4750172"/>
            <a:ext cx="527958" cy="571437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5B4F5772-B450-45A6-ADC5-9F497933D276}"/>
              </a:ext>
            </a:extLst>
          </p:cNvPr>
          <p:cNvSpPr/>
          <p:nvPr/>
        </p:nvSpPr>
        <p:spPr>
          <a:xfrm>
            <a:off x="3799182" y="5368166"/>
            <a:ext cx="1042673" cy="206665"/>
          </a:xfrm>
          <a:prstGeom prst="rightArrow">
            <a:avLst>
              <a:gd name="adj1" fmla="val 50000"/>
              <a:gd name="adj2" fmla="val 9369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F2BCC5B-C112-4F3C-83F7-FB8F411F85D1}"/>
              </a:ext>
            </a:extLst>
          </p:cNvPr>
          <p:cNvCxnSpPr>
            <a:cxnSpLocks/>
          </p:cNvCxnSpPr>
          <p:nvPr/>
        </p:nvCxnSpPr>
        <p:spPr>
          <a:xfrm flipV="1">
            <a:off x="3958744" y="3090019"/>
            <a:ext cx="361401" cy="314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9D17D69-6835-4188-B034-0F54F1EB5DC8}"/>
              </a:ext>
            </a:extLst>
          </p:cNvPr>
          <p:cNvCxnSpPr>
            <a:cxnSpLocks/>
          </p:cNvCxnSpPr>
          <p:nvPr/>
        </p:nvCxnSpPr>
        <p:spPr>
          <a:xfrm flipH="1" flipV="1">
            <a:off x="4860566" y="3090020"/>
            <a:ext cx="109975" cy="328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4C4388-6920-442C-80EC-CAD664A9D0F4}"/>
              </a:ext>
            </a:extLst>
          </p:cNvPr>
          <p:cNvSpPr txBox="1"/>
          <p:nvPr/>
        </p:nvSpPr>
        <p:spPr>
          <a:xfrm>
            <a:off x="3295428" y="3418185"/>
            <a:ext cx="110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исходный вектор</a:t>
            </a:r>
            <a:endParaRPr lang="ru-RU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FFA6A7-11D6-47F8-BEAF-ECBB6C9CC969}"/>
              </a:ext>
            </a:extLst>
          </p:cNvPr>
          <p:cNvSpPr txBox="1"/>
          <p:nvPr/>
        </p:nvSpPr>
        <p:spPr>
          <a:xfrm>
            <a:off x="4482663" y="3418000"/>
            <a:ext cx="1107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результат</a:t>
            </a:r>
            <a:endParaRPr lang="ru-RU" sz="140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01A494A-6C5D-4E8D-9009-B125BA935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1780" y="2012769"/>
            <a:ext cx="1119072" cy="2149659"/>
          </a:xfrm>
          <a:prstGeom prst="rect">
            <a:avLst/>
          </a:prstGeom>
        </p:spPr>
      </p:pic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8F5635CF-E9CA-4464-B37B-7B5EAC4F249E}"/>
              </a:ext>
            </a:extLst>
          </p:cNvPr>
          <p:cNvSpPr/>
          <p:nvPr/>
        </p:nvSpPr>
        <p:spPr>
          <a:xfrm>
            <a:off x="8930855" y="1965937"/>
            <a:ext cx="171472" cy="2196491"/>
          </a:xfrm>
          <a:prstGeom prst="rightBrace">
            <a:avLst>
              <a:gd name="adj1" fmla="val 4537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B1381F-FA3E-4011-8DE8-4F809F2611BB}"/>
              </a:ext>
            </a:extLst>
          </p:cNvPr>
          <p:cNvSpPr txBox="1"/>
          <p:nvPr/>
        </p:nvSpPr>
        <p:spPr>
          <a:xfrm>
            <a:off x="9132330" y="2921270"/>
            <a:ext cx="1000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Результат</a:t>
            </a:r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E99169D8-D55C-479C-B371-3E32C431BD5C}"/>
              </a:ext>
            </a:extLst>
          </p:cNvPr>
          <p:cNvSpPr/>
          <p:nvPr/>
        </p:nvSpPr>
        <p:spPr>
          <a:xfrm flipH="1">
            <a:off x="7413270" y="2313820"/>
            <a:ext cx="158507" cy="1548321"/>
          </a:xfrm>
          <a:prstGeom prst="rightBrace">
            <a:avLst>
              <a:gd name="adj1" fmla="val 4537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4E942-0BC9-44A3-9E1F-499B148E74A9}"/>
              </a:ext>
            </a:extLst>
          </p:cNvPr>
          <p:cNvSpPr txBox="1"/>
          <p:nvPr/>
        </p:nvSpPr>
        <p:spPr>
          <a:xfrm>
            <a:off x="6349910" y="2859859"/>
            <a:ext cx="100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Исходный</a:t>
            </a:r>
          </a:p>
          <a:p>
            <a:pPr algn="ctr"/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FB999C-76F9-496F-BA62-7B6167C54B4D}"/>
              </a:ext>
            </a:extLst>
          </p:cNvPr>
          <p:cNvSpPr txBox="1"/>
          <p:nvPr/>
        </p:nvSpPr>
        <p:spPr>
          <a:xfrm>
            <a:off x="6269517" y="1361717"/>
            <a:ext cx="578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Каждая связь означает линейную зависимость с некоторым коэффициентом (находящимся в ячейке матрицы):</a:t>
            </a:r>
            <a:endParaRPr lang="ru-RU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6266F6-6C7C-458B-ADCE-95D7D633718A}"/>
              </a:ext>
            </a:extLst>
          </p:cNvPr>
          <p:cNvSpPr txBox="1"/>
          <p:nvPr/>
        </p:nvSpPr>
        <p:spPr>
          <a:xfrm>
            <a:off x="6269517" y="4320430"/>
            <a:ext cx="5935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этом смысле матрица размера 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M×N </a:t>
            </a:r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линейная функция из </a:t>
            </a: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2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</a:t>
            </a: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2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ru-RU" sz="1200"/>
          </a:p>
        </p:txBody>
      </p:sp>
      <p:graphicFrame>
        <p:nvGraphicFramePr>
          <p:cNvPr id="33" name="Таблица 32">
            <a:extLst>
              <a:ext uri="{FF2B5EF4-FFF2-40B4-BE49-F238E27FC236}">
                <a16:creationId xmlns:a16="http://schemas.microsoft.com/office/drawing/2014/main" id="{05CD600D-D7E0-4F9C-BD2C-1055DAF89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04045"/>
              </p:ext>
            </p:extLst>
          </p:nvPr>
        </p:nvGraphicFramePr>
        <p:xfrm>
          <a:off x="7655205" y="5237380"/>
          <a:ext cx="1041400" cy="1232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7690490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2928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149905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479183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3332365"/>
                    </a:ext>
                  </a:extLst>
                </a:gridCol>
              </a:tblGrid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7736296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908768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0756579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3524453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7223192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6656239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6564960"/>
                  </a:ext>
                </a:extLst>
              </a:tr>
            </a:tbl>
          </a:graphicData>
        </a:graphic>
      </p:graphicFrame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ED751AD-477C-4594-ADB5-F11231DBCE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082062" y="4458704"/>
            <a:ext cx="173161" cy="97784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4FB99F8-0E48-4121-ACAC-4F5602370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7325" y="5266969"/>
            <a:ext cx="158564" cy="1203916"/>
          </a:xfrm>
          <a:prstGeom prst="rect">
            <a:avLst/>
          </a:prstGeom>
        </p:spPr>
      </p:pic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F46E857-A475-453B-A44E-7F36C6DE7CFA}"/>
              </a:ext>
            </a:extLst>
          </p:cNvPr>
          <p:cNvCxnSpPr>
            <a:cxnSpLocks/>
          </p:cNvCxnSpPr>
          <p:nvPr/>
        </p:nvCxnSpPr>
        <p:spPr>
          <a:xfrm>
            <a:off x="7755919" y="5034209"/>
            <a:ext cx="0" cy="160481"/>
          </a:xfrm>
          <a:prstGeom prst="straightConnector1">
            <a:avLst/>
          </a:prstGeom>
          <a:ln w="28575">
            <a:solidFill>
              <a:srgbClr val="03C9A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63BBC651-AD1E-4192-BA6A-3701B94A71D9}"/>
              </a:ext>
            </a:extLst>
          </p:cNvPr>
          <p:cNvCxnSpPr>
            <a:cxnSpLocks/>
          </p:cNvCxnSpPr>
          <p:nvPr/>
        </p:nvCxnSpPr>
        <p:spPr>
          <a:xfrm>
            <a:off x="7959119" y="5037384"/>
            <a:ext cx="0" cy="160481"/>
          </a:xfrm>
          <a:prstGeom prst="straightConnector1">
            <a:avLst/>
          </a:prstGeom>
          <a:ln w="28575">
            <a:solidFill>
              <a:srgbClr val="03C9A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96437A2-ED1F-4B87-AD45-0FC4E43F1161}"/>
              </a:ext>
            </a:extLst>
          </p:cNvPr>
          <p:cNvCxnSpPr>
            <a:cxnSpLocks/>
          </p:cNvCxnSpPr>
          <p:nvPr/>
        </p:nvCxnSpPr>
        <p:spPr>
          <a:xfrm>
            <a:off x="8165494" y="5037384"/>
            <a:ext cx="0" cy="160481"/>
          </a:xfrm>
          <a:prstGeom prst="straightConnector1">
            <a:avLst/>
          </a:prstGeom>
          <a:ln w="28575">
            <a:solidFill>
              <a:srgbClr val="03C9A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85F449DC-3ADD-4D23-AB3F-8E8AEBA1BAD7}"/>
              </a:ext>
            </a:extLst>
          </p:cNvPr>
          <p:cNvCxnSpPr>
            <a:cxnSpLocks/>
          </p:cNvCxnSpPr>
          <p:nvPr/>
        </p:nvCxnSpPr>
        <p:spPr>
          <a:xfrm>
            <a:off x="8371869" y="5034209"/>
            <a:ext cx="0" cy="160481"/>
          </a:xfrm>
          <a:prstGeom prst="straightConnector1">
            <a:avLst/>
          </a:prstGeom>
          <a:ln w="28575">
            <a:solidFill>
              <a:srgbClr val="03C9A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278F2A0-EE56-4FF5-8211-D8870092699B}"/>
              </a:ext>
            </a:extLst>
          </p:cNvPr>
          <p:cNvCxnSpPr>
            <a:cxnSpLocks/>
          </p:cNvCxnSpPr>
          <p:nvPr/>
        </p:nvCxnSpPr>
        <p:spPr>
          <a:xfrm>
            <a:off x="8571894" y="5031034"/>
            <a:ext cx="0" cy="160481"/>
          </a:xfrm>
          <a:prstGeom prst="straightConnector1">
            <a:avLst/>
          </a:prstGeom>
          <a:ln w="28575">
            <a:solidFill>
              <a:srgbClr val="03C9A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EAB7070E-BE36-459C-9255-06FB90FB4AC2}"/>
              </a:ext>
            </a:extLst>
          </p:cNvPr>
          <p:cNvCxnSpPr>
            <a:cxnSpLocks/>
          </p:cNvCxnSpPr>
          <p:nvPr/>
        </p:nvCxnSpPr>
        <p:spPr>
          <a:xfrm>
            <a:off x="8738635" y="5325470"/>
            <a:ext cx="179843" cy="0"/>
          </a:xfrm>
          <a:prstGeom prst="straightConnector1">
            <a:avLst/>
          </a:prstGeom>
          <a:ln w="28575">
            <a:solidFill>
              <a:srgbClr val="F9940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5988AEF8-92AF-4D9E-86FD-B3E1641F454B}"/>
              </a:ext>
            </a:extLst>
          </p:cNvPr>
          <p:cNvCxnSpPr>
            <a:cxnSpLocks/>
          </p:cNvCxnSpPr>
          <p:nvPr/>
        </p:nvCxnSpPr>
        <p:spPr>
          <a:xfrm>
            <a:off x="8741810" y="5500095"/>
            <a:ext cx="179843" cy="0"/>
          </a:xfrm>
          <a:prstGeom prst="straightConnector1">
            <a:avLst/>
          </a:prstGeom>
          <a:ln w="28575">
            <a:solidFill>
              <a:srgbClr val="F9940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7EBFD004-9430-4ECE-ADB6-55ED2FB02C1C}"/>
              </a:ext>
            </a:extLst>
          </p:cNvPr>
          <p:cNvCxnSpPr>
            <a:cxnSpLocks/>
          </p:cNvCxnSpPr>
          <p:nvPr/>
        </p:nvCxnSpPr>
        <p:spPr>
          <a:xfrm>
            <a:off x="8738635" y="5677895"/>
            <a:ext cx="179843" cy="0"/>
          </a:xfrm>
          <a:prstGeom prst="straightConnector1">
            <a:avLst/>
          </a:prstGeom>
          <a:ln w="28575">
            <a:solidFill>
              <a:srgbClr val="F9940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E8EB0E80-1205-4825-8518-113E5DD601CE}"/>
              </a:ext>
            </a:extLst>
          </p:cNvPr>
          <p:cNvCxnSpPr>
            <a:cxnSpLocks/>
          </p:cNvCxnSpPr>
          <p:nvPr/>
        </p:nvCxnSpPr>
        <p:spPr>
          <a:xfrm>
            <a:off x="8738635" y="5853695"/>
            <a:ext cx="179843" cy="0"/>
          </a:xfrm>
          <a:prstGeom prst="straightConnector1">
            <a:avLst/>
          </a:prstGeom>
          <a:ln w="28575">
            <a:solidFill>
              <a:srgbClr val="F9940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5DCC715-A004-4705-BF72-CE08C5BAB501}"/>
              </a:ext>
            </a:extLst>
          </p:cNvPr>
          <p:cNvCxnSpPr>
            <a:cxnSpLocks/>
          </p:cNvCxnSpPr>
          <p:nvPr/>
        </p:nvCxnSpPr>
        <p:spPr>
          <a:xfrm>
            <a:off x="8738635" y="6033495"/>
            <a:ext cx="179843" cy="0"/>
          </a:xfrm>
          <a:prstGeom prst="straightConnector1">
            <a:avLst/>
          </a:prstGeom>
          <a:ln w="28575">
            <a:solidFill>
              <a:srgbClr val="F9940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B163A553-E609-45CC-953D-1E373CAA0902}"/>
              </a:ext>
            </a:extLst>
          </p:cNvPr>
          <p:cNvCxnSpPr>
            <a:cxnSpLocks/>
          </p:cNvCxnSpPr>
          <p:nvPr/>
        </p:nvCxnSpPr>
        <p:spPr>
          <a:xfrm>
            <a:off x="8738635" y="6214470"/>
            <a:ext cx="179843" cy="0"/>
          </a:xfrm>
          <a:prstGeom prst="straightConnector1">
            <a:avLst/>
          </a:prstGeom>
          <a:ln w="28575">
            <a:solidFill>
              <a:srgbClr val="F9940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0BEAD67C-9B7E-498D-970F-4825214E1C2B}"/>
              </a:ext>
            </a:extLst>
          </p:cNvPr>
          <p:cNvCxnSpPr>
            <a:cxnSpLocks/>
          </p:cNvCxnSpPr>
          <p:nvPr/>
        </p:nvCxnSpPr>
        <p:spPr>
          <a:xfrm>
            <a:off x="8735460" y="6385920"/>
            <a:ext cx="179843" cy="0"/>
          </a:xfrm>
          <a:prstGeom prst="straightConnector1">
            <a:avLst/>
          </a:prstGeom>
          <a:ln w="28575">
            <a:solidFill>
              <a:srgbClr val="F9940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AFFB7FA-0059-49FC-9960-1C4CF9F3AD2A}"/>
              </a:ext>
            </a:extLst>
          </p:cNvPr>
          <p:cNvSpPr txBox="1"/>
          <p:nvPr/>
        </p:nvSpPr>
        <p:spPr>
          <a:xfrm>
            <a:off x="6889169" y="4779253"/>
            <a:ext cx="84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solidFill>
                  <a:srgbClr val="03C9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Входы</a:t>
            </a:r>
            <a:endParaRPr lang="ru-RU" sz="1400" b="1">
              <a:solidFill>
                <a:srgbClr val="03C9A8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4A886B7-31DF-4457-B0C9-CB7E7FB94779}"/>
              </a:ext>
            </a:extLst>
          </p:cNvPr>
          <p:cNvSpPr txBox="1"/>
          <p:nvPr/>
        </p:nvSpPr>
        <p:spPr>
          <a:xfrm>
            <a:off x="9179198" y="5712250"/>
            <a:ext cx="993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solidFill>
                  <a:srgbClr val="F994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Выходы</a:t>
            </a:r>
            <a:endParaRPr lang="ru-RU" sz="1400" b="1">
              <a:solidFill>
                <a:srgbClr val="F994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55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матрица как линейное преобразование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вектор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матрицу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674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матриц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7151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Транспонирование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3367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Матрицы в моделях машинного обучения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01D34B0C-AD1C-4280-AB27-ED704373D572}"/>
              </a:ext>
            </a:extLst>
          </p:cNvPr>
          <p:cNvSpPr txBox="1"/>
          <p:nvPr/>
        </p:nvSpPr>
        <p:spPr>
          <a:xfrm>
            <a:off x="3118807" y="470978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Геометрическая иллюстрация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1150B-5572-422F-9732-183D87E7D30E}"/>
              </a:ext>
            </a:extLst>
          </p:cNvPr>
          <p:cNvSpPr txBox="1"/>
          <p:nvPr/>
        </p:nvSpPr>
        <p:spPr>
          <a:xfrm>
            <a:off x="3118807" y="840310"/>
            <a:ext cx="8167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Мы увидели, что матрицу размера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M×N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можно считать линейной функцией из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чисел, то есть из пространства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пространство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739BBD-4E1E-4274-B47C-2846A2ECEDF8}"/>
              </a:ext>
            </a:extLst>
          </p:cNvPr>
          <p:cNvSpPr txBox="1"/>
          <p:nvPr/>
        </p:nvSpPr>
        <p:spPr>
          <a:xfrm>
            <a:off x="3118807" y="1480773"/>
            <a:ext cx="83969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Например, матрица 2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×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– это линейная функция, которая переводит каждую точку в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другую точку в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ru-RU" sz="1600" b="1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Это является деформацией пространства. Линейность преобразования означает, что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линии переходят в линии или точки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При этом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сохраняется точка ноль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(начало координат переходит в само себя).</a:t>
            </a:r>
            <a:endParaRPr lang="ru-RU" sz="160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E171A2-B573-4247-8A9C-2063088A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365" y="3567632"/>
            <a:ext cx="8077200" cy="17566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19AC9C0-A393-4E3A-806C-9C8B3EE2476C}"/>
              </a:ext>
            </a:extLst>
          </p:cNvPr>
          <p:cNvSpPr txBox="1"/>
          <p:nvPr/>
        </p:nvSpPr>
        <p:spPr>
          <a:xfrm>
            <a:off x="3405320" y="2841153"/>
            <a:ext cx="1309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Исходное</a:t>
            </a:r>
          </a:p>
          <a:p>
            <a:pPr algn="ctr"/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пространство</a:t>
            </a:r>
            <a:endParaRPr lang="ru-RU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B47044-6115-41BE-95C2-80E7F1D190A0}"/>
              </a:ext>
            </a:extLst>
          </p:cNvPr>
          <p:cNvSpPr txBox="1"/>
          <p:nvPr/>
        </p:nvSpPr>
        <p:spPr>
          <a:xfrm>
            <a:off x="5770715" y="2930034"/>
            <a:ext cx="86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Поворот</a:t>
            </a:r>
            <a:endParaRPr lang="ru-RU" sz="12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D08A7B-3987-4292-AA30-C2700DCC8F3B}"/>
              </a:ext>
            </a:extLst>
          </p:cNvPr>
          <p:cNvSpPr txBox="1"/>
          <p:nvPr/>
        </p:nvSpPr>
        <p:spPr>
          <a:xfrm>
            <a:off x="7484642" y="2826015"/>
            <a:ext cx="1722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Масштабирование по осям</a:t>
            </a:r>
            <a:endParaRPr lang="ru-RU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FEA00A-8116-4889-B482-47599FBBD813}"/>
              </a:ext>
            </a:extLst>
          </p:cNvPr>
          <p:cNvSpPr txBox="1"/>
          <p:nvPr/>
        </p:nvSpPr>
        <p:spPr>
          <a:xfrm>
            <a:off x="9494430" y="2841153"/>
            <a:ext cx="1722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Поворот + масштабирование</a:t>
            </a:r>
            <a:endParaRPr lang="ru-RU" sz="1200"/>
          </a:p>
        </p:txBody>
      </p:sp>
    </p:spTree>
    <p:extLst>
      <p:ext uri="{BB962C8B-B14F-4D97-AF65-F5344CB8AC3E}">
        <p14:creationId xmlns:p14="http://schemas.microsoft.com/office/powerpoint/2010/main" val="1483630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700016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матрица как линейное преобразование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вектор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матрицу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6674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матриц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7151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Транспонирование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3367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Матрицы в моделях машинного обучения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C31EBA-3C9F-4030-B41E-3E87BFD8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132" y="1577640"/>
            <a:ext cx="5630061" cy="2534004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D3E455D-95E1-4F76-A480-D196B6EB66BE}"/>
              </a:ext>
            </a:extLst>
          </p:cNvPr>
          <p:cNvSpPr/>
          <p:nvPr/>
        </p:nvSpPr>
        <p:spPr>
          <a:xfrm>
            <a:off x="8143638" y="2120742"/>
            <a:ext cx="304800" cy="333375"/>
          </a:xfrm>
          <a:prstGeom prst="roundRect">
            <a:avLst>
              <a:gd name="adj" fmla="val 8568"/>
            </a:avLst>
          </a:prstGeom>
          <a:noFill/>
          <a:ln w="38100">
            <a:solidFill>
              <a:srgbClr val="FF7B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5FE25-81DF-4232-B557-1BC40D2A38E9}"/>
              </a:ext>
            </a:extLst>
          </p:cNvPr>
          <p:cNvSpPr txBox="1"/>
          <p:nvPr/>
        </p:nvSpPr>
        <p:spPr>
          <a:xfrm>
            <a:off x="3052132" y="459287"/>
            <a:ext cx="314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Вспомним общее правило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37855-E31A-4ED3-87B5-F7E699C9D125}"/>
              </a:ext>
            </a:extLst>
          </p:cNvPr>
          <p:cNvSpPr txBox="1"/>
          <p:nvPr/>
        </p:nvSpPr>
        <p:spPr>
          <a:xfrm>
            <a:off x="3052132" y="828619"/>
            <a:ext cx="886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умножении матриц считаются скалярные произведения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строк первого множителя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со </a:t>
            </a:r>
            <a:r>
              <a:rPr lang="ru-RU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столбцами второго множителя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 u="sng"/>
          </a:p>
        </p:txBody>
      </p:sp>
      <p:sp>
        <p:nvSpPr>
          <p:cNvPr id="8" name="AutoShape 2" descr="Types Of Matrices (video lessons, examples and solutions)">
            <a:extLst>
              <a:ext uri="{FF2B5EF4-FFF2-40B4-BE49-F238E27FC236}">
                <a16:creationId xmlns:a16="http://schemas.microsoft.com/office/drawing/2014/main" id="{F7C87071-AE81-453F-AAEA-A0C3C7524A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8DC1E-02BF-4110-A4FC-CB547C75E2A2}"/>
              </a:ext>
            </a:extLst>
          </p:cNvPr>
          <p:cNvSpPr txBox="1"/>
          <p:nvPr/>
        </p:nvSpPr>
        <p:spPr>
          <a:xfrm>
            <a:off x="3132677" y="4508972"/>
            <a:ext cx="1726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/>
              <a:t>Размер первой матрицы: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0F3E1-C414-4537-B0C6-534B6133F97F}"/>
              </a:ext>
            </a:extLst>
          </p:cNvPr>
          <p:cNvSpPr txBox="1"/>
          <p:nvPr/>
        </p:nvSpPr>
        <p:spPr>
          <a:xfrm>
            <a:off x="5003188" y="4508971"/>
            <a:ext cx="1726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/>
              <a:t>Размер второй матрицы: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3C021-5BF0-4320-A980-AFDC23AF457D}"/>
              </a:ext>
            </a:extLst>
          </p:cNvPr>
          <p:cNvSpPr txBox="1"/>
          <p:nvPr/>
        </p:nvSpPr>
        <p:spPr>
          <a:xfrm>
            <a:off x="7020633" y="4508971"/>
            <a:ext cx="1726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/>
              <a:t>Размер их произведения: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48144-90CD-4C5D-8C55-CE801FAC49DB}"/>
              </a:ext>
            </a:extLst>
          </p:cNvPr>
          <p:cNvSpPr txBox="1"/>
          <p:nvPr/>
        </p:nvSpPr>
        <p:spPr>
          <a:xfrm>
            <a:off x="3292834" y="5199063"/>
            <a:ext cx="10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A×B</a:t>
            </a:r>
            <a:endParaRPr lang="ru-RU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1E098-A40A-4304-B401-4B52331C9C29}"/>
              </a:ext>
            </a:extLst>
          </p:cNvPr>
          <p:cNvSpPr txBox="1"/>
          <p:nvPr/>
        </p:nvSpPr>
        <p:spPr>
          <a:xfrm>
            <a:off x="5227243" y="5198685"/>
            <a:ext cx="10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B×C</a:t>
            </a:r>
            <a:endParaRPr lang="ru-RU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D95EB-248C-4215-AAA1-FBA077CD72B8}"/>
              </a:ext>
            </a:extLst>
          </p:cNvPr>
          <p:cNvSpPr txBox="1"/>
          <p:nvPr/>
        </p:nvSpPr>
        <p:spPr>
          <a:xfrm>
            <a:off x="7161652" y="5198685"/>
            <a:ext cx="10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A×C</a:t>
            </a:r>
            <a:endParaRPr lang="ru-RU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B20E209F-DD66-4E6F-A174-91F36EB3EE33}"/>
              </a:ext>
            </a:extLst>
          </p:cNvPr>
          <p:cNvCxnSpPr/>
          <p:nvPr/>
        </p:nvCxnSpPr>
        <p:spPr>
          <a:xfrm>
            <a:off x="3505200" y="5783460"/>
            <a:ext cx="0" cy="482869"/>
          </a:xfrm>
          <a:prstGeom prst="line">
            <a:avLst/>
          </a:prstGeom>
          <a:ln w="38100">
            <a:solidFill>
              <a:srgbClr val="00A8E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E30F350B-AB35-4549-B1F6-9D56262E8A62}"/>
              </a:ext>
            </a:extLst>
          </p:cNvPr>
          <p:cNvCxnSpPr>
            <a:cxnSpLocks/>
          </p:cNvCxnSpPr>
          <p:nvPr/>
        </p:nvCxnSpPr>
        <p:spPr>
          <a:xfrm flipH="1">
            <a:off x="3505200" y="6266329"/>
            <a:ext cx="3881718" cy="0"/>
          </a:xfrm>
          <a:prstGeom prst="line">
            <a:avLst/>
          </a:prstGeom>
          <a:ln w="38100">
            <a:solidFill>
              <a:srgbClr val="00A8E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7E163565-8405-492C-9F89-F8E3E9608EAB}"/>
              </a:ext>
            </a:extLst>
          </p:cNvPr>
          <p:cNvCxnSpPr/>
          <p:nvPr/>
        </p:nvCxnSpPr>
        <p:spPr>
          <a:xfrm flipV="1">
            <a:off x="7386918" y="5783460"/>
            <a:ext cx="0" cy="482869"/>
          </a:xfrm>
          <a:prstGeom prst="straightConnector1">
            <a:avLst/>
          </a:prstGeom>
          <a:ln w="38100">
            <a:solidFill>
              <a:srgbClr val="00A8E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7CE07E6B-C15B-4C75-A677-C5547EE42875}"/>
              </a:ext>
            </a:extLst>
          </p:cNvPr>
          <p:cNvCxnSpPr>
            <a:cxnSpLocks/>
          </p:cNvCxnSpPr>
          <p:nvPr/>
        </p:nvCxnSpPr>
        <p:spPr>
          <a:xfrm>
            <a:off x="5957046" y="5783460"/>
            <a:ext cx="0" cy="5904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A43D1C52-9026-4735-8BDE-F98563CC3427}"/>
              </a:ext>
            </a:extLst>
          </p:cNvPr>
          <p:cNvCxnSpPr>
            <a:cxnSpLocks/>
          </p:cNvCxnSpPr>
          <p:nvPr/>
        </p:nvCxnSpPr>
        <p:spPr>
          <a:xfrm flipH="1">
            <a:off x="5957046" y="6373906"/>
            <a:ext cx="1927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5AF0ED93-1934-4B88-A4FE-6222F881BDCE}"/>
              </a:ext>
            </a:extLst>
          </p:cNvPr>
          <p:cNvCxnSpPr>
            <a:cxnSpLocks/>
          </p:cNvCxnSpPr>
          <p:nvPr/>
        </p:nvCxnSpPr>
        <p:spPr>
          <a:xfrm flipV="1">
            <a:off x="7884459" y="5783460"/>
            <a:ext cx="0" cy="5904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04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матрица как линейное преобразование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вектор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матрицу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6674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матриц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7151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Транспонирование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3367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Матрицы в моделях машинного обучения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4C0D5E-580D-45FE-AA56-8F2412675BF8}"/>
              </a:ext>
            </a:extLst>
          </p:cNvPr>
          <p:cNvSpPr txBox="1"/>
          <p:nvPr/>
        </p:nvSpPr>
        <p:spPr>
          <a:xfrm>
            <a:off x="3109282" y="459287"/>
            <a:ext cx="8167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Если матрица – это линейное преобразование векторов, то две матрицы, умноженные друг на друга – это суперпозиция двух преобразований.</a:t>
            </a:r>
            <a:endParaRPr lang="ru-RU" sz="16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DC0BA2-B67F-4CEB-878D-E5FFA6CD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55" y="1337262"/>
            <a:ext cx="3753026" cy="2693348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B2AE746-4303-4FD3-8A98-0F1DF6E002CF}"/>
              </a:ext>
            </a:extLst>
          </p:cNvPr>
          <p:cNvCxnSpPr>
            <a:cxnSpLocks/>
          </p:cNvCxnSpPr>
          <p:nvPr/>
        </p:nvCxnSpPr>
        <p:spPr>
          <a:xfrm flipV="1">
            <a:off x="3803855" y="3763900"/>
            <a:ext cx="506548" cy="256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AF3E70-F591-4474-BAE5-2E5ABB9CDFF7}"/>
              </a:ext>
            </a:extLst>
          </p:cNvPr>
          <p:cNvSpPr txBox="1"/>
          <p:nvPr/>
        </p:nvSpPr>
        <p:spPr>
          <a:xfrm>
            <a:off x="2976111" y="4059575"/>
            <a:ext cx="1107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lang="ru-RU" sz="140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5A2A97A-B114-4ACD-85F3-4DA95CAC140E}"/>
              </a:ext>
            </a:extLst>
          </p:cNvPr>
          <p:cNvCxnSpPr>
            <a:cxnSpLocks/>
          </p:cNvCxnSpPr>
          <p:nvPr/>
        </p:nvCxnSpPr>
        <p:spPr>
          <a:xfrm flipV="1">
            <a:off x="5361534" y="3943411"/>
            <a:ext cx="0" cy="3934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B96219-5A7E-44F9-AC89-2FA87C0428E6}"/>
              </a:ext>
            </a:extLst>
          </p:cNvPr>
          <p:cNvSpPr txBox="1"/>
          <p:nvPr/>
        </p:nvSpPr>
        <p:spPr>
          <a:xfrm>
            <a:off x="4821991" y="4367352"/>
            <a:ext cx="1107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endParaRPr lang="ru-RU" sz="1400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DC73312-FB87-48E5-8E29-971AC8FE8337}"/>
              </a:ext>
            </a:extLst>
          </p:cNvPr>
          <p:cNvCxnSpPr>
            <a:cxnSpLocks/>
          </p:cNvCxnSpPr>
          <p:nvPr/>
        </p:nvCxnSpPr>
        <p:spPr>
          <a:xfrm flipH="1" flipV="1">
            <a:off x="6366895" y="3771340"/>
            <a:ext cx="605530" cy="34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6F46E-7516-4483-A7C0-11B5587925CE}"/>
              </a:ext>
            </a:extLst>
          </p:cNvPr>
          <p:cNvSpPr txBox="1"/>
          <p:nvPr/>
        </p:nvSpPr>
        <p:spPr>
          <a:xfrm>
            <a:off x="6791865" y="4169921"/>
            <a:ext cx="1107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endParaRPr lang="ru-RU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D6D05A-D307-4CD6-9B3F-DC68A66B0486}"/>
              </a:ext>
            </a:extLst>
          </p:cNvPr>
          <p:cNvSpPr txBox="1"/>
          <p:nvPr/>
        </p:nvSpPr>
        <p:spPr>
          <a:xfrm>
            <a:off x="8102623" y="2037123"/>
            <a:ext cx="41868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Имеем вектор </a:t>
            </a:r>
            <a:r>
              <a:rPr lang="en-US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размерностью 5</a:t>
            </a:r>
          </a:p>
          <a:p>
            <a:pPr marL="342900" indent="-342900"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Умножаем на матрицу </a:t>
            </a:r>
            <a:r>
              <a:rPr lang="en-US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marL="342900" indent="-342900"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Умножаем на матрицу </a:t>
            </a:r>
            <a:r>
              <a:rPr lang="en-US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Умножаем на матрицу </a:t>
            </a:r>
            <a:r>
              <a:rPr lang="en-US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Получаем вектор </a:t>
            </a:r>
            <a:r>
              <a:rPr lang="en-US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размерностью 4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88D18F-01AF-4E2F-8E69-F0618868FC50}"/>
              </a:ext>
            </a:extLst>
          </p:cNvPr>
          <p:cNvSpPr txBox="1"/>
          <p:nvPr/>
        </p:nvSpPr>
        <p:spPr>
          <a:xfrm>
            <a:off x="8102623" y="3259723"/>
            <a:ext cx="2931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Формула: 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</a:t>
            </a:r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CBAx</a:t>
            </a:r>
            <a:endParaRPr lang="ru-RU" sz="2000" b="1"/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AF8E4EC7-E1A3-4935-BD41-97F3B953E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75756"/>
              </p:ext>
            </p:extLst>
          </p:nvPr>
        </p:nvGraphicFramePr>
        <p:xfrm>
          <a:off x="6725070" y="4936392"/>
          <a:ext cx="1242388" cy="70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484">
                  <a:extLst>
                    <a:ext uri="{9D8B030D-6E8A-4147-A177-3AD203B41FA5}">
                      <a16:colId xmlns:a16="http://schemas.microsoft.com/office/drawing/2014/main" val="499273083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3355466888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3769049062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4112928264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2414990586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647918392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63332365"/>
                    </a:ext>
                  </a:extLst>
                </a:gridCol>
              </a:tblGrid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7736296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908768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0756579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3524453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F52EED51-E834-40A7-9763-2CDBA281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742225"/>
              </p:ext>
            </p:extLst>
          </p:nvPr>
        </p:nvGraphicFramePr>
        <p:xfrm>
          <a:off x="4731024" y="5166083"/>
          <a:ext cx="1242388" cy="1232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484">
                  <a:extLst>
                    <a:ext uri="{9D8B030D-6E8A-4147-A177-3AD203B41FA5}">
                      <a16:colId xmlns:a16="http://schemas.microsoft.com/office/drawing/2014/main" val="499273083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3355466888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3769049062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4112928264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2414990586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647918392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63332365"/>
                    </a:ext>
                  </a:extLst>
                </a:gridCol>
              </a:tblGrid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7736296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908768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0756579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2284593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5839406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7739871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3524453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C44ADAE9-B84E-4856-919F-29FD93E4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256546"/>
              </p:ext>
            </p:extLst>
          </p:nvPr>
        </p:nvGraphicFramePr>
        <p:xfrm>
          <a:off x="3048200" y="4855149"/>
          <a:ext cx="887420" cy="1232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484">
                  <a:extLst>
                    <a:ext uri="{9D8B030D-6E8A-4147-A177-3AD203B41FA5}">
                      <a16:colId xmlns:a16="http://schemas.microsoft.com/office/drawing/2014/main" val="499273083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3355466888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3769049062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4112928264"/>
                    </a:ext>
                  </a:extLst>
                </a:gridCol>
                <a:gridCol w="177484">
                  <a:extLst>
                    <a:ext uri="{9D8B030D-6E8A-4147-A177-3AD203B41FA5}">
                      <a16:colId xmlns:a16="http://schemas.microsoft.com/office/drawing/2014/main" val="2414990586"/>
                    </a:ext>
                  </a:extLst>
                </a:gridCol>
              </a:tblGrid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7736296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908768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0756579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2284593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5839406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7739871"/>
                  </a:ext>
                </a:extLst>
              </a:tr>
              <a:tr h="176090"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-5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3524453"/>
                  </a:ext>
                </a:extLst>
              </a:tr>
            </a:tbl>
          </a:graphicData>
        </a:graphic>
      </p:graphicFrame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78316868-D66D-4E74-B642-52ECDECB8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83" y="4941106"/>
            <a:ext cx="1178921" cy="158495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F7DBCCD-1877-469D-A915-850E29B27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423" y="4600664"/>
            <a:ext cx="829796" cy="206417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A8E6A95-9005-472D-A92A-3E2EE9EBC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367" y="4723458"/>
            <a:ext cx="1178921" cy="1584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F9B8359-00A5-43F9-B777-EB194304F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444" y="4876501"/>
            <a:ext cx="249612" cy="117807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E3089D31-DB60-4583-9225-01DCCE00D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993" y="5186575"/>
            <a:ext cx="249612" cy="1178075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9F2559E-D151-4E8C-B04D-E82E730DB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907" y="4947693"/>
            <a:ext cx="291073" cy="68528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CE16243-2B08-47EA-89CE-D007A8C2986D}"/>
              </a:ext>
            </a:extLst>
          </p:cNvPr>
          <p:cNvSpPr txBox="1"/>
          <p:nvPr/>
        </p:nvSpPr>
        <p:spPr>
          <a:xfrm>
            <a:off x="3067166" y="4371327"/>
            <a:ext cx="100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>
                <a:solidFill>
                  <a:srgbClr val="03C9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входов</a:t>
            </a:r>
            <a:endParaRPr lang="ru-RU" sz="1200" b="1">
              <a:solidFill>
                <a:srgbClr val="03C9A8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3C771C-6F6F-43AF-9CAE-166F46846816}"/>
              </a:ext>
            </a:extLst>
          </p:cNvPr>
          <p:cNvSpPr txBox="1"/>
          <p:nvPr/>
        </p:nvSpPr>
        <p:spPr>
          <a:xfrm>
            <a:off x="4053105" y="4941106"/>
            <a:ext cx="369332" cy="9997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>
                <a:solidFill>
                  <a:srgbClr val="F994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выходов</a:t>
            </a:r>
            <a:endParaRPr lang="ru-RU" sz="1200" b="1">
              <a:solidFill>
                <a:srgbClr val="F99405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2BEB76-7EAB-40BD-987E-825D1A994958}"/>
              </a:ext>
            </a:extLst>
          </p:cNvPr>
          <p:cNvSpPr txBox="1"/>
          <p:nvPr/>
        </p:nvSpPr>
        <p:spPr>
          <a:xfrm>
            <a:off x="6159636" y="5234670"/>
            <a:ext cx="369332" cy="9997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>
                <a:solidFill>
                  <a:srgbClr val="F994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выходов</a:t>
            </a:r>
            <a:endParaRPr lang="ru-RU" sz="1200" b="1">
              <a:solidFill>
                <a:srgbClr val="F9940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20DB0B-6BB3-4CA1-83B9-A0CDA7D940C8}"/>
              </a:ext>
            </a:extLst>
          </p:cNvPr>
          <p:cNvSpPr txBox="1"/>
          <p:nvPr/>
        </p:nvSpPr>
        <p:spPr>
          <a:xfrm>
            <a:off x="8163342" y="4680891"/>
            <a:ext cx="369332" cy="9997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>
                <a:solidFill>
                  <a:srgbClr val="F994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выхода</a:t>
            </a:r>
            <a:endParaRPr lang="ru-RU" sz="1200" b="1">
              <a:solidFill>
                <a:srgbClr val="F99405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EBEAA-34DD-4346-9380-18723B9B67E1}"/>
              </a:ext>
            </a:extLst>
          </p:cNvPr>
          <p:cNvSpPr txBox="1"/>
          <p:nvPr/>
        </p:nvSpPr>
        <p:spPr>
          <a:xfrm>
            <a:off x="4906864" y="4669551"/>
            <a:ext cx="100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>
                <a:solidFill>
                  <a:srgbClr val="03C9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входов</a:t>
            </a:r>
            <a:endParaRPr lang="ru-RU" sz="1200" b="1">
              <a:solidFill>
                <a:srgbClr val="03C9A8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AEFC5B-5C00-46AE-8D36-A9EB558DD986}"/>
              </a:ext>
            </a:extLst>
          </p:cNvPr>
          <p:cNvSpPr txBox="1"/>
          <p:nvPr/>
        </p:nvSpPr>
        <p:spPr>
          <a:xfrm>
            <a:off x="6897421" y="4470096"/>
            <a:ext cx="100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>
                <a:solidFill>
                  <a:srgbClr val="03C9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входов</a:t>
            </a:r>
            <a:endParaRPr lang="ru-RU" sz="1200" b="1">
              <a:solidFill>
                <a:srgbClr val="03C9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26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0F2AF60-EAD5-440E-A097-D67FB4CC4C18}"/>
              </a:ext>
            </a:extLst>
          </p:cNvPr>
          <p:cNvSpPr txBox="1"/>
          <p:nvPr/>
        </p:nvSpPr>
        <p:spPr>
          <a:xfrm>
            <a:off x="3118807" y="963420"/>
            <a:ext cx="981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это двумерная таблица из чисел. С ней можно работать по-разному: </a:t>
            </a:r>
            <a:endParaRPr lang="ru-RU" sz="160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EF9BDD1-A4ED-4EC4-9338-436ED83AC0B3}"/>
              </a:ext>
            </a:extLst>
          </p:cNvPr>
          <p:cNvSpPr/>
          <p:nvPr/>
        </p:nvSpPr>
        <p:spPr>
          <a:xfrm>
            <a:off x="3344990" y="1301974"/>
            <a:ext cx="7661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Использовать матрицу только для хранения числовых данных. Таблицу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чисел в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Excel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pandas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или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можно называть матрицей.</a:t>
            </a:r>
            <a:endParaRPr lang="ru-RU" sz="160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1B350EE-A3AE-4F3A-9B0A-502DDBBB23DE}"/>
              </a:ext>
            </a:extLst>
          </p:cNvPr>
          <p:cNvSpPr/>
          <p:nvPr/>
        </p:nvSpPr>
        <p:spPr>
          <a:xfrm>
            <a:off x="3344990" y="1886749"/>
            <a:ext cx="77380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Работать с матрицей как с математическим объектом, то есть линейным</a:t>
            </a:r>
            <a:b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преобразованием пространства (рассмотрим это далее).</a:t>
            </a:r>
            <a:endParaRPr lang="ru-RU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A43356-42E3-41AA-8628-49F9359CE558}"/>
              </a:ext>
            </a:extLst>
          </p:cNvPr>
          <p:cNvSpPr txBox="1"/>
          <p:nvPr/>
        </p:nvSpPr>
        <p:spPr>
          <a:xfrm>
            <a:off x="3118807" y="470978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Что такое матрица?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BEC6E52-3587-43D1-9151-064EB9A694A5}"/>
              </a:ext>
            </a:extLst>
          </p:cNvPr>
          <p:cNvSpPr/>
          <p:nvPr/>
        </p:nvSpPr>
        <p:spPr>
          <a:xfrm>
            <a:off x="3118807" y="2556439"/>
            <a:ext cx="8848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Например, нейронные сети – это перемножение матриц плюс некоторые другие операции. Упрощенно говоря,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искусственный интеллект = перемножение матриц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2DF815F-151E-48C2-B1FF-D75A8668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187" y="3500948"/>
            <a:ext cx="8634046" cy="27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82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34212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матрица как линейное преобразование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вектор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матрицу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674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матриц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17151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Транспонирование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3367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Матрицы в моделях машинного обучения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AE108D-447E-42C5-87D7-40B0DD1BA006}"/>
              </a:ext>
            </a:extLst>
          </p:cNvPr>
          <p:cNvSpPr txBox="1"/>
          <p:nvPr/>
        </p:nvSpPr>
        <p:spPr>
          <a:xfrm>
            <a:off x="3281430" y="1314655"/>
            <a:ext cx="1507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Вектор-строка</a:t>
            </a:r>
            <a:endParaRPr lang="ru-RU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0CC0-646A-4924-8A8F-E833DFF32992}"/>
              </a:ext>
            </a:extLst>
          </p:cNvPr>
          <p:cNvSpPr txBox="1"/>
          <p:nvPr/>
        </p:nvSpPr>
        <p:spPr>
          <a:xfrm>
            <a:off x="4725243" y="1314475"/>
            <a:ext cx="176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Вектор-столбец</a:t>
            </a:r>
            <a:endParaRPr lang="ru-RU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2A5CB-3EB0-4C6D-8BC8-8CDDADA55F8E}"/>
              </a:ext>
            </a:extLst>
          </p:cNvPr>
          <p:cNvSpPr txBox="1"/>
          <p:nvPr/>
        </p:nvSpPr>
        <p:spPr>
          <a:xfrm>
            <a:off x="3326843" y="2656621"/>
            <a:ext cx="1334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Нулевая</a:t>
            </a:r>
          </a:p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  <a:endParaRPr lang="ru-RU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71E78-1B07-4F07-9E7A-7CB723C52A45}"/>
              </a:ext>
            </a:extLst>
          </p:cNvPr>
          <p:cNvSpPr txBox="1"/>
          <p:nvPr/>
        </p:nvSpPr>
        <p:spPr>
          <a:xfrm>
            <a:off x="4856126" y="2656621"/>
            <a:ext cx="150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Диагональная</a:t>
            </a:r>
          </a:p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  <a:endParaRPr lang="ru-RU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ACF55-F5E4-42EB-B0E0-E271D903E7CF}"/>
              </a:ext>
            </a:extLst>
          </p:cNvPr>
          <p:cNvSpPr txBox="1"/>
          <p:nvPr/>
        </p:nvSpPr>
        <p:spPr>
          <a:xfrm>
            <a:off x="3218151" y="4216486"/>
            <a:ext cx="150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Скалярная</a:t>
            </a:r>
          </a:p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  <a:endParaRPr lang="ru-RU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1D32E-DFB3-49E3-8473-98A4E7147FE1}"/>
              </a:ext>
            </a:extLst>
          </p:cNvPr>
          <p:cNvSpPr txBox="1"/>
          <p:nvPr/>
        </p:nvSpPr>
        <p:spPr>
          <a:xfrm>
            <a:off x="4937132" y="4216486"/>
            <a:ext cx="1409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Единичная матрица (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E)</a:t>
            </a:r>
            <a:endParaRPr lang="ru-RU" sz="1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61F432-E020-450D-B7BD-5D6D043A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091" y="1782129"/>
            <a:ext cx="923925" cy="2857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85876E-7E47-4618-87E4-B668C34E1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167" y="1696910"/>
            <a:ext cx="390525" cy="8096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FC096-B702-4509-9A00-37A60743E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552" y="3238368"/>
            <a:ext cx="611001" cy="77239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9994DF-CAE4-4E23-BEC4-F5C65990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982" y="3179841"/>
            <a:ext cx="893380" cy="83218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589BF0-A9A1-4D29-9FDA-02510D63F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868" y="4846159"/>
            <a:ext cx="1005172" cy="8524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B164E0-E891-4115-A3CA-D1D840C57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8121" y="4854004"/>
            <a:ext cx="907676" cy="8446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B27F8-559A-43A3-B75D-C83284102155}"/>
              </a:ext>
            </a:extLst>
          </p:cNvPr>
          <p:cNvSpPr txBox="1"/>
          <p:nvPr/>
        </p:nvSpPr>
        <p:spPr>
          <a:xfrm>
            <a:off x="3455534" y="699480"/>
            <a:ext cx="2640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rgbClr val="008000"/>
                </a:solidFill>
                <a:latin typeface="Raleway Medium" pitchFamily="2" charset="-52"/>
              </a:rPr>
              <a:t>Некоторые виды матриц</a:t>
            </a:r>
          </a:p>
        </p:txBody>
      </p:sp>
    </p:spTree>
    <p:extLst>
      <p:ext uri="{BB962C8B-B14F-4D97-AF65-F5344CB8AC3E}">
        <p14:creationId xmlns:p14="http://schemas.microsoft.com/office/powerpoint/2010/main" val="220081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матрица как линейное преобразование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вектор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матрицу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674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матриц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17151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Транспонирование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3367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Матрицы в моделях машинного обучения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AE108D-447E-42C5-87D7-40B0DD1BA006}"/>
              </a:ext>
            </a:extLst>
          </p:cNvPr>
          <p:cNvSpPr txBox="1"/>
          <p:nvPr/>
        </p:nvSpPr>
        <p:spPr>
          <a:xfrm>
            <a:off x="3281430" y="1314655"/>
            <a:ext cx="1507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Вектор-строка</a:t>
            </a:r>
            <a:endParaRPr lang="ru-RU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0CC0-646A-4924-8A8F-E833DFF32992}"/>
              </a:ext>
            </a:extLst>
          </p:cNvPr>
          <p:cNvSpPr txBox="1"/>
          <p:nvPr/>
        </p:nvSpPr>
        <p:spPr>
          <a:xfrm>
            <a:off x="4725243" y="1314475"/>
            <a:ext cx="176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Вектор-столбец</a:t>
            </a:r>
            <a:endParaRPr lang="ru-RU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2A5CB-3EB0-4C6D-8BC8-8CDDADA55F8E}"/>
              </a:ext>
            </a:extLst>
          </p:cNvPr>
          <p:cNvSpPr txBox="1"/>
          <p:nvPr/>
        </p:nvSpPr>
        <p:spPr>
          <a:xfrm>
            <a:off x="3326843" y="2656621"/>
            <a:ext cx="1334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Нулевая</a:t>
            </a:r>
          </a:p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  <a:endParaRPr lang="ru-RU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71E78-1B07-4F07-9E7A-7CB723C52A45}"/>
              </a:ext>
            </a:extLst>
          </p:cNvPr>
          <p:cNvSpPr txBox="1"/>
          <p:nvPr/>
        </p:nvSpPr>
        <p:spPr>
          <a:xfrm>
            <a:off x="4856126" y="2656621"/>
            <a:ext cx="150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Диагональная</a:t>
            </a:r>
          </a:p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  <a:endParaRPr lang="ru-RU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ACF55-F5E4-42EB-B0E0-E271D903E7CF}"/>
              </a:ext>
            </a:extLst>
          </p:cNvPr>
          <p:cNvSpPr txBox="1"/>
          <p:nvPr/>
        </p:nvSpPr>
        <p:spPr>
          <a:xfrm>
            <a:off x="3218151" y="4216486"/>
            <a:ext cx="150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Скалярная</a:t>
            </a:r>
          </a:p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  <a:endParaRPr lang="ru-RU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1D32E-DFB3-49E3-8473-98A4E7147FE1}"/>
              </a:ext>
            </a:extLst>
          </p:cNvPr>
          <p:cNvSpPr txBox="1"/>
          <p:nvPr/>
        </p:nvSpPr>
        <p:spPr>
          <a:xfrm>
            <a:off x="4937132" y="4216486"/>
            <a:ext cx="1409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Единичная матрица (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E)</a:t>
            </a:r>
            <a:endParaRPr lang="ru-RU" sz="1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61F432-E020-450D-B7BD-5D6D043A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091" y="1782129"/>
            <a:ext cx="923925" cy="2857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85876E-7E47-4618-87E4-B668C34E1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167" y="1696910"/>
            <a:ext cx="390525" cy="8096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FC096-B702-4509-9A00-37A60743E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552" y="3238368"/>
            <a:ext cx="611001" cy="77239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9994DF-CAE4-4E23-BEC4-F5C65990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982" y="3179841"/>
            <a:ext cx="893380" cy="83218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589BF0-A9A1-4D29-9FDA-02510D63F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868" y="4846159"/>
            <a:ext cx="1005172" cy="8524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B164E0-E891-4115-A3CA-D1D840C57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8121" y="4854004"/>
            <a:ext cx="907676" cy="8446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B27F8-559A-43A3-B75D-C83284102155}"/>
              </a:ext>
            </a:extLst>
          </p:cNvPr>
          <p:cNvSpPr txBox="1"/>
          <p:nvPr/>
        </p:nvSpPr>
        <p:spPr>
          <a:xfrm>
            <a:off x="3455534" y="699480"/>
            <a:ext cx="2640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rgbClr val="008000"/>
                </a:solidFill>
                <a:latin typeface="Raleway Medium" pitchFamily="2" charset="-52"/>
              </a:rPr>
              <a:t>Некоторые виды матриц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1DE8A6-4C64-4962-B2BB-04EF2EAA421E}"/>
              </a:ext>
            </a:extLst>
          </p:cNvPr>
          <p:cNvSpPr txBox="1"/>
          <p:nvPr/>
        </p:nvSpPr>
        <p:spPr>
          <a:xfrm>
            <a:off x="7243666" y="760478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Единичная матрица является скалярной, а скалярная матрица является диагональной.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8352F-CE74-489C-8627-3A03E022AEB1}"/>
              </a:ext>
            </a:extLst>
          </p:cNvPr>
          <p:cNvSpPr txBox="1"/>
          <p:nvPr/>
        </p:nvSpPr>
        <p:spPr>
          <a:xfrm>
            <a:off x="7243666" y="360926"/>
            <a:ext cx="3373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rgbClr val="008000"/>
                </a:solidFill>
                <a:latin typeface="Raleway Medium" pitchFamily="2" charset="-52"/>
              </a:rPr>
              <a:t>Выберите верные утверждения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73264-14FA-479B-8EB0-EFB703AD29CB}"/>
              </a:ext>
            </a:extLst>
          </p:cNvPr>
          <p:cNvSpPr txBox="1"/>
          <p:nvPr/>
        </p:nvSpPr>
        <p:spPr>
          <a:xfrm>
            <a:off x="7243665" y="1350473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Матрицы размера 4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×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и 2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×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можно перемножить (в данном порядке).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3872E-CF84-4C18-9F77-E842D26B5F6F}"/>
              </a:ext>
            </a:extLst>
          </p:cNvPr>
          <p:cNvSpPr txBox="1"/>
          <p:nvPr/>
        </p:nvSpPr>
        <p:spPr>
          <a:xfrm>
            <a:off x="7243665" y="1940468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 вектора (0 0 0 0) можно умножением на матрицу получить вектор (1 1 1 1).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FEA863-0FAA-4B67-919D-31F918A6A8A8}"/>
              </a:ext>
            </a:extLst>
          </p:cNvPr>
          <p:cNvSpPr txBox="1"/>
          <p:nvPr/>
        </p:nvSpPr>
        <p:spPr>
          <a:xfrm>
            <a:off x="7243665" y="2530463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 вектора (1 1 1 1) можно умножением на матрицу получить вектор (0 0 0 0).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E1EC4-47AD-4647-BD0A-AC3152957506}"/>
              </a:ext>
            </a:extLst>
          </p:cNvPr>
          <p:cNvSpPr txBox="1"/>
          <p:nvPr/>
        </p:nvSpPr>
        <p:spPr>
          <a:xfrm>
            <a:off x="7243665" y="3120732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Существуют такие вектора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A, B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матрица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что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 = MB.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44AB3B-70AB-44B1-9B79-F21A073AF2F3}"/>
              </a:ext>
            </a:extLst>
          </p:cNvPr>
          <p:cNvSpPr txBox="1"/>
          <p:nvPr/>
        </p:nvSpPr>
        <p:spPr>
          <a:xfrm>
            <a:off x="7243665" y="3711001"/>
            <a:ext cx="43936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Если набор векторов линейно независим, то после умножения на любую матрицу он останется линейно независимым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AD3884-D5C4-4FCC-9B3A-37FE46DFD6F9}"/>
              </a:ext>
            </a:extLst>
          </p:cNvPr>
          <p:cNvSpPr txBox="1"/>
          <p:nvPr/>
        </p:nvSpPr>
        <p:spPr>
          <a:xfrm>
            <a:off x="7243664" y="4516714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Единичная матрица преобразует любой вектор сам в себя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23BA13-8E74-445E-A9E0-86FA8BEDA2E4}"/>
              </a:ext>
            </a:extLst>
          </p:cNvPr>
          <p:cNvSpPr txBox="1"/>
          <p:nvPr/>
        </p:nvSpPr>
        <p:spPr>
          <a:xfrm>
            <a:off x="7243663" y="5106709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Произведение диагональных матриц является диагональной матрицей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04F373-D1B8-40AD-8F14-36D05EE7299C}"/>
              </a:ext>
            </a:extLst>
          </p:cNvPr>
          <p:cNvSpPr txBox="1"/>
          <p:nvPr/>
        </p:nvSpPr>
        <p:spPr>
          <a:xfrm>
            <a:off x="7243663" y="5696704"/>
            <a:ext cx="4393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Столбцы скалярной матрицы размера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N×N (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≠ 0)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образуют базис в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4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все вектора которого ортогональны друг другу и равны по длине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92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матрица как линейное преобразование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вектор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матрицу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674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матриц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17151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Транспонирование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3367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Матрицы в моделях машинного обучения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AE108D-447E-42C5-87D7-40B0DD1BA006}"/>
              </a:ext>
            </a:extLst>
          </p:cNvPr>
          <p:cNvSpPr txBox="1"/>
          <p:nvPr/>
        </p:nvSpPr>
        <p:spPr>
          <a:xfrm>
            <a:off x="3281430" y="1314655"/>
            <a:ext cx="1507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Вектор-строка</a:t>
            </a:r>
            <a:endParaRPr lang="ru-RU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0CC0-646A-4924-8A8F-E833DFF32992}"/>
              </a:ext>
            </a:extLst>
          </p:cNvPr>
          <p:cNvSpPr txBox="1"/>
          <p:nvPr/>
        </p:nvSpPr>
        <p:spPr>
          <a:xfrm>
            <a:off x="4725243" y="1314475"/>
            <a:ext cx="176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Вектор-столбец</a:t>
            </a:r>
            <a:endParaRPr lang="ru-RU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2A5CB-3EB0-4C6D-8BC8-8CDDADA55F8E}"/>
              </a:ext>
            </a:extLst>
          </p:cNvPr>
          <p:cNvSpPr txBox="1"/>
          <p:nvPr/>
        </p:nvSpPr>
        <p:spPr>
          <a:xfrm>
            <a:off x="3326843" y="2656621"/>
            <a:ext cx="1334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Нулевая</a:t>
            </a:r>
          </a:p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  <a:endParaRPr lang="ru-RU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71E78-1B07-4F07-9E7A-7CB723C52A45}"/>
              </a:ext>
            </a:extLst>
          </p:cNvPr>
          <p:cNvSpPr txBox="1"/>
          <p:nvPr/>
        </p:nvSpPr>
        <p:spPr>
          <a:xfrm>
            <a:off x="4856126" y="2656621"/>
            <a:ext cx="150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Диагональная</a:t>
            </a:r>
          </a:p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  <a:endParaRPr lang="ru-RU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ACF55-F5E4-42EB-B0E0-E271D903E7CF}"/>
              </a:ext>
            </a:extLst>
          </p:cNvPr>
          <p:cNvSpPr txBox="1"/>
          <p:nvPr/>
        </p:nvSpPr>
        <p:spPr>
          <a:xfrm>
            <a:off x="3218151" y="4216486"/>
            <a:ext cx="150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Скалярная</a:t>
            </a:r>
          </a:p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  <a:endParaRPr lang="ru-RU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1D32E-DFB3-49E3-8473-98A4E7147FE1}"/>
              </a:ext>
            </a:extLst>
          </p:cNvPr>
          <p:cNvSpPr txBox="1"/>
          <p:nvPr/>
        </p:nvSpPr>
        <p:spPr>
          <a:xfrm>
            <a:off x="4937132" y="4216486"/>
            <a:ext cx="1409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Единичная матрица (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E)</a:t>
            </a:r>
            <a:endParaRPr lang="ru-RU" sz="1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61F432-E020-450D-B7BD-5D6D043A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091" y="1782129"/>
            <a:ext cx="923925" cy="2857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85876E-7E47-4618-87E4-B668C34E1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167" y="1696910"/>
            <a:ext cx="390525" cy="8096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FC096-B702-4509-9A00-37A60743E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552" y="3238368"/>
            <a:ext cx="611001" cy="77239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9994DF-CAE4-4E23-BEC4-F5C65990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982" y="3179841"/>
            <a:ext cx="893380" cy="83218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589BF0-A9A1-4D29-9FDA-02510D63F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868" y="4846159"/>
            <a:ext cx="1005172" cy="8524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B164E0-E891-4115-A3CA-D1D840C57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8121" y="4854004"/>
            <a:ext cx="907676" cy="8446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B27F8-559A-43A3-B75D-C83284102155}"/>
              </a:ext>
            </a:extLst>
          </p:cNvPr>
          <p:cNvSpPr txBox="1"/>
          <p:nvPr/>
        </p:nvSpPr>
        <p:spPr>
          <a:xfrm>
            <a:off x="3455534" y="699480"/>
            <a:ext cx="2640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rgbClr val="008000"/>
                </a:solidFill>
                <a:latin typeface="Raleway Medium" pitchFamily="2" charset="-52"/>
              </a:rPr>
              <a:t>Некоторые виды матриц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1DE8A6-4C64-4962-B2BB-04EF2EAA421E}"/>
              </a:ext>
            </a:extLst>
          </p:cNvPr>
          <p:cNvSpPr txBox="1"/>
          <p:nvPr/>
        </p:nvSpPr>
        <p:spPr>
          <a:xfrm>
            <a:off x="7243666" y="760478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Единичная матрица является скалярной, а скалярная матрица является диагональной.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8352F-CE74-489C-8627-3A03E022AEB1}"/>
              </a:ext>
            </a:extLst>
          </p:cNvPr>
          <p:cNvSpPr txBox="1"/>
          <p:nvPr/>
        </p:nvSpPr>
        <p:spPr>
          <a:xfrm>
            <a:off x="7243666" y="360926"/>
            <a:ext cx="3373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rgbClr val="008000"/>
                </a:solidFill>
                <a:latin typeface="Raleway Medium" pitchFamily="2" charset="-52"/>
              </a:rPr>
              <a:t>Выберите верные утверждения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73264-14FA-479B-8EB0-EFB703AD29CB}"/>
              </a:ext>
            </a:extLst>
          </p:cNvPr>
          <p:cNvSpPr txBox="1"/>
          <p:nvPr/>
        </p:nvSpPr>
        <p:spPr>
          <a:xfrm>
            <a:off x="7243665" y="1350473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Матрицы размера 4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×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и 2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×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можно перемножить (в данном порядке).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3872E-CF84-4C18-9F77-E842D26B5F6F}"/>
              </a:ext>
            </a:extLst>
          </p:cNvPr>
          <p:cNvSpPr txBox="1"/>
          <p:nvPr/>
        </p:nvSpPr>
        <p:spPr>
          <a:xfrm>
            <a:off x="7243665" y="1940468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 вектора (0 0 0 0) можно умножением на матрицу получить вектор (1 1 1 1).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FEA863-0FAA-4B67-919D-31F918A6A8A8}"/>
              </a:ext>
            </a:extLst>
          </p:cNvPr>
          <p:cNvSpPr txBox="1"/>
          <p:nvPr/>
        </p:nvSpPr>
        <p:spPr>
          <a:xfrm>
            <a:off x="7243665" y="2530463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 вектора (1 1 1 1) можно умножением на матрицу получить вектор (0 0 0 0).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E1EC4-47AD-4647-BD0A-AC3152957506}"/>
              </a:ext>
            </a:extLst>
          </p:cNvPr>
          <p:cNvSpPr txBox="1"/>
          <p:nvPr/>
        </p:nvSpPr>
        <p:spPr>
          <a:xfrm>
            <a:off x="7243665" y="3120732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Существуют такие вектора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A, B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матрица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что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 = MB.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44AB3B-70AB-44B1-9B79-F21A073AF2F3}"/>
              </a:ext>
            </a:extLst>
          </p:cNvPr>
          <p:cNvSpPr txBox="1"/>
          <p:nvPr/>
        </p:nvSpPr>
        <p:spPr>
          <a:xfrm>
            <a:off x="7243665" y="3711001"/>
            <a:ext cx="43936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Если набор векторов линейно независим, то после умножения на любую матрицу он останется линейно независимым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Круг: прозрачная заливка 26">
            <a:extLst>
              <a:ext uri="{FF2B5EF4-FFF2-40B4-BE49-F238E27FC236}">
                <a16:creationId xmlns:a16="http://schemas.microsoft.com/office/drawing/2014/main" id="{6642D89E-5C77-4646-876A-B96BB6337224}"/>
              </a:ext>
            </a:extLst>
          </p:cNvPr>
          <p:cNvSpPr/>
          <p:nvPr/>
        </p:nvSpPr>
        <p:spPr>
          <a:xfrm>
            <a:off x="7241760" y="707979"/>
            <a:ext cx="316547" cy="397669"/>
          </a:xfrm>
          <a:prstGeom prst="donut">
            <a:avLst>
              <a:gd name="adj" fmla="val 9731"/>
            </a:avLst>
          </a:prstGeom>
          <a:solidFill>
            <a:srgbClr val="209B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Знак умножения 27">
            <a:extLst>
              <a:ext uri="{FF2B5EF4-FFF2-40B4-BE49-F238E27FC236}">
                <a16:creationId xmlns:a16="http://schemas.microsoft.com/office/drawing/2014/main" id="{997B1E28-103E-4631-87CE-5295163E956F}"/>
              </a:ext>
            </a:extLst>
          </p:cNvPr>
          <p:cNvSpPr/>
          <p:nvPr/>
        </p:nvSpPr>
        <p:spPr>
          <a:xfrm>
            <a:off x="7213828" y="1307459"/>
            <a:ext cx="336550" cy="412750"/>
          </a:xfrm>
          <a:prstGeom prst="mathMultiply">
            <a:avLst>
              <a:gd name="adj1" fmla="val 8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AD3884-D5C4-4FCC-9B3A-37FE46DFD6F9}"/>
              </a:ext>
            </a:extLst>
          </p:cNvPr>
          <p:cNvSpPr txBox="1"/>
          <p:nvPr/>
        </p:nvSpPr>
        <p:spPr>
          <a:xfrm>
            <a:off x="7243664" y="4516714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Единичная матрица преобразует любой вектор сам в себя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23BA13-8E74-445E-A9E0-86FA8BEDA2E4}"/>
              </a:ext>
            </a:extLst>
          </p:cNvPr>
          <p:cNvSpPr txBox="1"/>
          <p:nvPr/>
        </p:nvSpPr>
        <p:spPr>
          <a:xfrm>
            <a:off x="7243663" y="5106709"/>
            <a:ext cx="439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Произведение диагональных матриц является диагональной матрицей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04F373-D1B8-40AD-8F14-36D05EE7299C}"/>
              </a:ext>
            </a:extLst>
          </p:cNvPr>
          <p:cNvSpPr txBox="1"/>
          <p:nvPr/>
        </p:nvSpPr>
        <p:spPr>
          <a:xfrm>
            <a:off x="7243663" y="5696704"/>
            <a:ext cx="4393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9.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Столбцы скалярной матрицы размера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N×N (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≠ 0)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образуют базис в 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400" baseline="30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все вектора которого ортогональны друг другу и равны по длине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Знак умножения 32">
            <a:extLst>
              <a:ext uri="{FF2B5EF4-FFF2-40B4-BE49-F238E27FC236}">
                <a16:creationId xmlns:a16="http://schemas.microsoft.com/office/drawing/2014/main" id="{1E8446AF-616F-4BC7-8330-E7AD3916B29D}"/>
              </a:ext>
            </a:extLst>
          </p:cNvPr>
          <p:cNvSpPr/>
          <p:nvPr/>
        </p:nvSpPr>
        <p:spPr>
          <a:xfrm>
            <a:off x="7222792" y="1899130"/>
            <a:ext cx="336550" cy="412750"/>
          </a:xfrm>
          <a:prstGeom prst="mathMultiply">
            <a:avLst>
              <a:gd name="adj1" fmla="val 8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Круг: прозрачная заливка 33">
            <a:extLst>
              <a:ext uri="{FF2B5EF4-FFF2-40B4-BE49-F238E27FC236}">
                <a16:creationId xmlns:a16="http://schemas.microsoft.com/office/drawing/2014/main" id="{5F2F28C7-A8C1-43F7-9B27-E8583C57FB77}"/>
              </a:ext>
            </a:extLst>
          </p:cNvPr>
          <p:cNvSpPr/>
          <p:nvPr/>
        </p:nvSpPr>
        <p:spPr>
          <a:xfrm>
            <a:off x="7241760" y="2474026"/>
            <a:ext cx="316547" cy="397669"/>
          </a:xfrm>
          <a:prstGeom prst="donut">
            <a:avLst>
              <a:gd name="adj" fmla="val 9731"/>
            </a:avLst>
          </a:prstGeom>
          <a:solidFill>
            <a:srgbClr val="209B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Круг: прозрачная заливка 34">
            <a:extLst>
              <a:ext uri="{FF2B5EF4-FFF2-40B4-BE49-F238E27FC236}">
                <a16:creationId xmlns:a16="http://schemas.microsoft.com/office/drawing/2014/main" id="{8E172DD0-8E6E-4E45-BF0D-D3E27911BCAF}"/>
              </a:ext>
            </a:extLst>
          </p:cNvPr>
          <p:cNvSpPr/>
          <p:nvPr/>
        </p:nvSpPr>
        <p:spPr>
          <a:xfrm>
            <a:off x="7241760" y="3065697"/>
            <a:ext cx="316547" cy="397669"/>
          </a:xfrm>
          <a:prstGeom prst="donut">
            <a:avLst>
              <a:gd name="adj" fmla="val 9731"/>
            </a:avLst>
          </a:prstGeom>
          <a:solidFill>
            <a:srgbClr val="209B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Знак умножения 35">
            <a:extLst>
              <a:ext uri="{FF2B5EF4-FFF2-40B4-BE49-F238E27FC236}">
                <a16:creationId xmlns:a16="http://schemas.microsoft.com/office/drawing/2014/main" id="{80FB46F5-E167-4B58-9577-FE68B9395E2F}"/>
              </a:ext>
            </a:extLst>
          </p:cNvPr>
          <p:cNvSpPr/>
          <p:nvPr/>
        </p:nvSpPr>
        <p:spPr>
          <a:xfrm>
            <a:off x="7213828" y="3665177"/>
            <a:ext cx="336550" cy="412750"/>
          </a:xfrm>
          <a:prstGeom prst="mathMultiply">
            <a:avLst>
              <a:gd name="adj1" fmla="val 8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Круг: прозрачная заливка 36">
            <a:extLst>
              <a:ext uri="{FF2B5EF4-FFF2-40B4-BE49-F238E27FC236}">
                <a16:creationId xmlns:a16="http://schemas.microsoft.com/office/drawing/2014/main" id="{C0470A74-2487-4D77-AAA8-2C6820098F3A}"/>
              </a:ext>
            </a:extLst>
          </p:cNvPr>
          <p:cNvSpPr/>
          <p:nvPr/>
        </p:nvSpPr>
        <p:spPr>
          <a:xfrm>
            <a:off x="7241760" y="4473155"/>
            <a:ext cx="316547" cy="397669"/>
          </a:xfrm>
          <a:prstGeom prst="donut">
            <a:avLst>
              <a:gd name="adj" fmla="val 9731"/>
            </a:avLst>
          </a:prstGeom>
          <a:solidFill>
            <a:srgbClr val="209B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Круг: прозрачная заливка 37">
            <a:extLst>
              <a:ext uri="{FF2B5EF4-FFF2-40B4-BE49-F238E27FC236}">
                <a16:creationId xmlns:a16="http://schemas.microsoft.com/office/drawing/2014/main" id="{93FB891A-6B9C-4CBC-9E03-D7AC430BA023}"/>
              </a:ext>
            </a:extLst>
          </p:cNvPr>
          <p:cNvSpPr/>
          <p:nvPr/>
        </p:nvSpPr>
        <p:spPr>
          <a:xfrm>
            <a:off x="7250724" y="5064827"/>
            <a:ext cx="316547" cy="397669"/>
          </a:xfrm>
          <a:prstGeom prst="donut">
            <a:avLst>
              <a:gd name="adj" fmla="val 9731"/>
            </a:avLst>
          </a:prstGeom>
          <a:solidFill>
            <a:srgbClr val="209B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Круг: прозрачная заливка 38">
            <a:extLst>
              <a:ext uri="{FF2B5EF4-FFF2-40B4-BE49-F238E27FC236}">
                <a16:creationId xmlns:a16="http://schemas.microsoft.com/office/drawing/2014/main" id="{86337C9C-52B7-4F87-AD8F-0668F3764407}"/>
              </a:ext>
            </a:extLst>
          </p:cNvPr>
          <p:cNvSpPr/>
          <p:nvPr/>
        </p:nvSpPr>
        <p:spPr>
          <a:xfrm>
            <a:off x="7241760" y="5656497"/>
            <a:ext cx="316547" cy="397669"/>
          </a:xfrm>
          <a:prstGeom prst="donut">
            <a:avLst>
              <a:gd name="adj" fmla="val 9731"/>
            </a:avLst>
          </a:prstGeom>
          <a:solidFill>
            <a:srgbClr val="209B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37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53465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матрица как линейное преобразование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вектор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матрицу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674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матриц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7151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Транспонирование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3367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Матрицы в моделях машинного обучения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2560453E-10DF-49FB-9027-682E6AC6B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32269"/>
              </p:ext>
            </p:extLst>
          </p:nvPr>
        </p:nvGraphicFramePr>
        <p:xfrm>
          <a:off x="3408126" y="1547732"/>
          <a:ext cx="3252648" cy="16795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2108">
                  <a:extLst>
                    <a:ext uri="{9D8B030D-6E8A-4147-A177-3AD203B41FA5}">
                      <a16:colId xmlns:a16="http://schemas.microsoft.com/office/drawing/2014/main" val="499273083"/>
                    </a:ext>
                  </a:extLst>
                </a:gridCol>
                <a:gridCol w="542108">
                  <a:extLst>
                    <a:ext uri="{9D8B030D-6E8A-4147-A177-3AD203B41FA5}">
                      <a16:colId xmlns:a16="http://schemas.microsoft.com/office/drawing/2014/main" val="3355466888"/>
                    </a:ext>
                  </a:extLst>
                </a:gridCol>
                <a:gridCol w="542108">
                  <a:extLst>
                    <a:ext uri="{9D8B030D-6E8A-4147-A177-3AD203B41FA5}">
                      <a16:colId xmlns:a16="http://schemas.microsoft.com/office/drawing/2014/main" val="3769049062"/>
                    </a:ext>
                  </a:extLst>
                </a:gridCol>
                <a:gridCol w="542108">
                  <a:extLst>
                    <a:ext uri="{9D8B030D-6E8A-4147-A177-3AD203B41FA5}">
                      <a16:colId xmlns:a16="http://schemas.microsoft.com/office/drawing/2014/main" val="4112928264"/>
                    </a:ext>
                  </a:extLst>
                </a:gridCol>
                <a:gridCol w="542108">
                  <a:extLst>
                    <a:ext uri="{9D8B030D-6E8A-4147-A177-3AD203B41FA5}">
                      <a16:colId xmlns:a16="http://schemas.microsoft.com/office/drawing/2014/main" val="2414990586"/>
                    </a:ext>
                  </a:extLst>
                </a:gridCol>
                <a:gridCol w="542108">
                  <a:extLst>
                    <a:ext uri="{9D8B030D-6E8A-4147-A177-3AD203B41FA5}">
                      <a16:colId xmlns:a16="http://schemas.microsoft.com/office/drawing/2014/main" val="647918392"/>
                    </a:ext>
                  </a:extLst>
                </a:gridCol>
              </a:tblGrid>
              <a:tr h="559854"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7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-1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2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736296"/>
                  </a:ext>
                </a:extLst>
              </a:tr>
              <a:tr h="559854"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2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8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-3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3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8768"/>
                  </a:ext>
                </a:extLst>
              </a:tr>
              <a:tr h="559854"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9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4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565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DD32C2F-9ECB-468D-8110-3DC17E550E09}"/>
              </a:ext>
            </a:extLst>
          </p:cNvPr>
          <p:cNvSpPr txBox="1"/>
          <p:nvPr/>
        </p:nvSpPr>
        <p:spPr>
          <a:xfrm>
            <a:off x="3118807" y="392074"/>
            <a:ext cx="8167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Транспонирование матрицы – это замена столбцов на строки и наоборот.</a:t>
            </a:r>
            <a:endParaRPr lang="ru-RU" sz="160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A0EF18D-83F7-43D3-BD9A-3E68240775A7}"/>
              </a:ext>
            </a:extLst>
          </p:cNvPr>
          <p:cNvSpPr/>
          <p:nvPr/>
        </p:nvSpPr>
        <p:spPr>
          <a:xfrm>
            <a:off x="3118807" y="730628"/>
            <a:ext cx="8096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Можно рассматривать как отражение матрицы по красной оси на рисунке ниже:</a:t>
            </a:r>
            <a:endParaRPr lang="ru-RU" sz="140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F37B609-7BAF-4332-A788-CB646980C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83803"/>
              </p:ext>
            </p:extLst>
          </p:nvPr>
        </p:nvGraphicFramePr>
        <p:xfrm>
          <a:off x="8853347" y="1547732"/>
          <a:ext cx="1567287" cy="335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429">
                  <a:extLst>
                    <a:ext uri="{9D8B030D-6E8A-4147-A177-3AD203B41FA5}">
                      <a16:colId xmlns:a16="http://schemas.microsoft.com/office/drawing/2014/main" val="499273083"/>
                    </a:ext>
                  </a:extLst>
                </a:gridCol>
                <a:gridCol w="522429">
                  <a:extLst>
                    <a:ext uri="{9D8B030D-6E8A-4147-A177-3AD203B41FA5}">
                      <a16:colId xmlns:a16="http://schemas.microsoft.com/office/drawing/2014/main" val="3355466888"/>
                    </a:ext>
                  </a:extLst>
                </a:gridCol>
                <a:gridCol w="522429">
                  <a:extLst>
                    <a:ext uri="{9D8B030D-6E8A-4147-A177-3AD203B41FA5}">
                      <a16:colId xmlns:a16="http://schemas.microsoft.com/office/drawing/2014/main" val="3769049062"/>
                    </a:ext>
                  </a:extLst>
                </a:gridCol>
              </a:tblGrid>
              <a:tr h="559854"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736296"/>
                  </a:ext>
                </a:extLst>
              </a:tr>
              <a:tr h="559854"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2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8768"/>
                  </a:ext>
                </a:extLst>
              </a:tr>
              <a:tr h="559854"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8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56579"/>
                  </a:ext>
                </a:extLst>
              </a:tr>
              <a:tr h="559854"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7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9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894767"/>
                  </a:ext>
                </a:extLst>
              </a:tr>
              <a:tr h="559854"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-1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-3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4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9781"/>
                  </a:ext>
                </a:extLst>
              </a:tr>
              <a:tr h="559854"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2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3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/>
                        <a:t>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224544"/>
                  </a:ext>
                </a:extLst>
              </a:tr>
            </a:tbl>
          </a:graphicData>
        </a:graphic>
      </p:graphicFrame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7186603D-DB6A-4C16-A325-410DAD7EC9EB}"/>
              </a:ext>
            </a:extLst>
          </p:cNvPr>
          <p:cNvSpPr/>
          <p:nvPr/>
        </p:nvSpPr>
        <p:spPr>
          <a:xfrm>
            <a:off x="7051439" y="2230631"/>
            <a:ext cx="1411243" cy="331694"/>
          </a:xfrm>
          <a:prstGeom prst="rightArrow">
            <a:avLst>
              <a:gd name="adj1" fmla="val 50000"/>
              <a:gd name="adj2" fmla="val 635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83286-6035-448C-AAC0-B68EE78FF3BA}"/>
              </a:ext>
            </a:extLst>
          </p:cNvPr>
          <p:cNvSpPr txBox="1"/>
          <p:nvPr/>
        </p:nvSpPr>
        <p:spPr>
          <a:xfrm>
            <a:off x="6746642" y="1919517"/>
            <a:ext cx="2026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Транспонирование</a:t>
            </a:r>
            <a:endParaRPr lang="ru-RU" sz="140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B10C4F3-41BC-451C-8523-2A79F0FACFDF}"/>
              </a:ext>
            </a:extLst>
          </p:cNvPr>
          <p:cNvCxnSpPr>
            <a:cxnSpLocks/>
          </p:cNvCxnSpPr>
          <p:nvPr/>
        </p:nvCxnSpPr>
        <p:spPr>
          <a:xfrm>
            <a:off x="3191435" y="1317812"/>
            <a:ext cx="2232212" cy="230756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трелка: изогнутая влево 18">
            <a:extLst>
              <a:ext uri="{FF2B5EF4-FFF2-40B4-BE49-F238E27FC236}">
                <a16:creationId xmlns:a16="http://schemas.microsoft.com/office/drawing/2014/main" id="{18DE7C59-856E-4C48-8CCA-EDAADF6992C0}"/>
              </a:ext>
            </a:extLst>
          </p:cNvPr>
          <p:cNvSpPr/>
          <p:nvPr/>
        </p:nvSpPr>
        <p:spPr>
          <a:xfrm rot="3028344">
            <a:off x="4025436" y="1813477"/>
            <a:ext cx="385482" cy="1443740"/>
          </a:xfrm>
          <a:prstGeom prst="curvedLeftArrow">
            <a:avLst>
              <a:gd name="adj1" fmla="val 34203"/>
              <a:gd name="adj2" fmla="val 87704"/>
              <a:gd name="adj3" fmla="val 25000"/>
            </a:avLst>
          </a:prstGeom>
          <a:solidFill>
            <a:srgbClr val="FF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03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DBBED198-F826-431A-8F75-DEA396452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26783"/>
              </p:ext>
            </p:extLst>
          </p:nvPr>
        </p:nvGraphicFramePr>
        <p:xfrm>
          <a:off x="1" y="0"/>
          <a:ext cx="2752723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3: матрица как линейное преобразование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вектор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Умножение матрицы</a:t>
                      </a: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 матрицу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674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Примеры матриц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7151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Транспонирование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3367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Матрицы в моделях машинного обучения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</a:tbl>
          </a:graphicData>
        </a:graphic>
      </p:graphicFrame>
      <p:pic>
        <p:nvPicPr>
          <p:cNvPr id="6146" name="Picture 2" descr="http://www.aiportal.ru/wp-content/uploads/2016/10/1-73-620x395.jpg">
            <a:extLst>
              <a:ext uri="{FF2B5EF4-FFF2-40B4-BE49-F238E27FC236}">
                <a16:creationId xmlns:a16="http://schemas.microsoft.com/office/drawing/2014/main" id="{BC64D868-A5D2-4641-9FB3-4A794717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162330"/>
            <a:ext cx="59055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24141-001B-41CA-AEF7-CE0FB19CC38E}"/>
              </a:ext>
            </a:extLst>
          </p:cNvPr>
          <p:cNvSpPr txBox="1"/>
          <p:nvPr/>
        </p:nvSpPr>
        <p:spPr>
          <a:xfrm>
            <a:off x="3061097" y="380384"/>
            <a:ext cx="886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Нейронная сеть (многослойный перцептрон) основана на матричных умножениях, к которым также добавляются операции сложения и нелинейности.</a:t>
            </a:r>
            <a:endParaRPr lang="ru-RU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084F3-DF3D-4A5B-9BCD-0D08D99287AE}"/>
              </a:ext>
            </a:extLst>
          </p:cNvPr>
          <p:cNvSpPr txBox="1"/>
          <p:nvPr/>
        </p:nvSpPr>
        <p:spPr>
          <a:xfrm>
            <a:off x="3143250" y="5121876"/>
            <a:ext cx="5606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Модель логистической регрессии – это один нейрон.</a:t>
            </a:r>
            <a:endParaRPr lang="ru-RU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0E4EE-132E-487E-90F2-EADABE8FB8A5}"/>
              </a:ext>
            </a:extLst>
          </p:cNvPr>
          <p:cNvSpPr txBox="1"/>
          <p:nvPr/>
        </p:nvSpPr>
        <p:spPr>
          <a:xfrm>
            <a:off x="3143250" y="5463459"/>
            <a:ext cx="697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Модель линейной регрессии – это один нейрон без нелинейности.</a:t>
            </a:r>
            <a:endParaRPr lang="ru-RU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75423-C992-4919-99A2-D13C899A8467}"/>
              </a:ext>
            </a:extLst>
          </p:cNvPr>
          <p:cNvSpPr txBox="1"/>
          <p:nvPr/>
        </p:nvSpPr>
        <p:spPr>
          <a:xfrm>
            <a:off x="3143250" y="5829907"/>
            <a:ext cx="6977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Предсказание ответов по исходным данным в линейной регрессии выполняется с помощью перемножения матриц.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2357232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007F46-8D20-4A23-B1D5-6F3DD84588F4}"/>
              </a:ext>
            </a:extLst>
          </p:cNvPr>
          <p:cNvSpPr txBox="1"/>
          <p:nvPr/>
        </p:nvSpPr>
        <p:spPr>
          <a:xfrm>
            <a:off x="698336" y="470978"/>
            <a:ext cx="678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Ранг матрицы, определитель матрицы и обратная матрица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7D597-2918-4BF1-8CB6-DDBD4ABC16C8}"/>
              </a:ext>
            </a:extLst>
          </p:cNvPr>
          <p:cNvSpPr txBox="1"/>
          <p:nvPr/>
        </p:nvSpPr>
        <p:spPr>
          <a:xfrm>
            <a:off x="698336" y="1079631"/>
            <a:ext cx="3075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такое ранг матрицы?</a:t>
            </a:r>
            <a:endParaRPr lang="ru-RU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D4B4F-ED13-421F-B319-C38C8A59485B}"/>
              </a:ext>
            </a:extLst>
          </p:cNvPr>
          <p:cNvSpPr txBox="1"/>
          <p:nvPr/>
        </p:nvSpPr>
        <p:spPr>
          <a:xfrm>
            <a:off x="698336" y="1657506"/>
            <a:ext cx="539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Определитель матрицы: геометрический смысл</a:t>
            </a:r>
            <a:endParaRPr lang="ru-RU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88A1B-41E7-4CB0-8850-DE0F7B11D4EC}"/>
              </a:ext>
            </a:extLst>
          </p:cNvPr>
          <p:cNvSpPr txBox="1"/>
          <p:nvPr/>
        </p:nvSpPr>
        <p:spPr>
          <a:xfrm>
            <a:off x="698335" y="2813256"/>
            <a:ext cx="901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такое обратная матрица и когда она существует?</a:t>
            </a:r>
            <a:endParaRPr lang="ru-RU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944B-9113-44E0-95B1-6115BB1E72BF}"/>
              </a:ext>
            </a:extLst>
          </p:cNvPr>
          <p:cNvSpPr txBox="1"/>
          <p:nvPr/>
        </p:nvSpPr>
        <p:spPr>
          <a:xfrm>
            <a:off x="698336" y="2235381"/>
            <a:ext cx="4169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 считать определитель?</a:t>
            </a:r>
            <a:endParaRPr lang="ru-RU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2BFE5-630C-42AE-AFA7-B33E310C0DB6}"/>
              </a:ext>
            </a:extLst>
          </p:cNvPr>
          <p:cNvSpPr txBox="1"/>
          <p:nvPr/>
        </p:nvSpPr>
        <p:spPr>
          <a:xfrm>
            <a:off x="698335" y="3391131"/>
            <a:ext cx="5980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 меняется определитель при операциях со строками?</a:t>
            </a:r>
            <a:endParaRPr lang="ru-RU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47560-8EBA-4650-9146-977F82CADEC2}"/>
              </a:ext>
            </a:extLst>
          </p:cNvPr>
          <p:cNvSpPr txBox="1"/>
          <p:nvPr/>
        </p:nvSpPr>
        <p:spPr>
          <a:xfrm>
            <a:off x="698335" y="3969006"/>
            <a:ext cx="8571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 меняется определитель при умножении матрицы на матрицу или скаляр?</a:t>
            </a:r>
            <a:endParaRPr lang="ru-RU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0D53A-7CBB-4B4B-8A6D-AA2DBDC62537}"/>
              </a:ext>
            </a:extLst>
          </p:cNvPr>
          <p:cNvSpPr txBox="1"/>
          <p:nvPr/>
        </p:nvSpPr>
        <p:spPr>
          <a:xfrm>
            <a:off x="698335" y="4546881"/>
            <a:ext cx="6312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Чем плох близкий к нулю определитель в вычислениях?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08699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C6F3D7A-89E9-4DF0-99F7-222F359B1BC0}"/>
              </a:ext>
            </a:extLst>
          </p:cNvPr>
          <p:cNvSpPr txBox="1"/>
          <p:nvPr/>
        </p:nvSpPr>
        <p:spPr>
          <a:xfrm>
            <a:off x="3118807" y="26478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Вектора и матрицы на примере задачи машинного обучения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FF5B31-8401-4647-8CA5-48C021A37B90}"/>
              </a:ext>
            </a:extLst>
          </p:cNvPr>
          <p:cNvSpPr txBox="1"/>
          <p:nvPr/>
        </p:nvSpPr>
        <p:spPr>
          <a:xfrm>
            <a:off x="3118807" y="757230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 – аналитик данных на сайте знакомств. Цели компании:</a:t>
            </a:r>
            <a:endParaRPr lang="ru-RU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2B059-7912-46E3-94ED-002B6D653311}"/>
              </a:ext>
            </a:extLst>
          </p:cNvPr>
          <p:cNvSpPr txBox="1"/>
          <p:nvPr/>
        </p:nvSpPr>
        <p:spPr>
          <a:xfrm>
            <a:off x="3447648" y="1060529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Повышение дохода от рекламы и продаж премиум-доступа</a:t>
            </a:r>
            <a:endParaRPr lang="ru-RU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D609A-FAB8-4A04-9D99-255F656642EF}"/>
              </a:ext>
            </a:extLst>
          </p:cNvPr>
          <p:cNvSpPr txBox="1"/>
          <p:nvPr/>
        </p:nvSpPr>
        <p:spPr>
          <a:xfrm>
            <a:off x="3447648" y="1310331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Рост популярности сайта</a:t>
            </a:r>
            <a:endParaRPr lang="ru-RU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143C1A-EC04-41CE-BEB5-AD1B42699896}"/>
              </a:ext>
            </a:extLst>
          </p:cNvPr>
          <p:cNvSpPr txBox="1"/>
          <p:nvPr/>
        </p:nvSpPr>
        <p:spPr>
          <a:xfrm>
            <a:off x="3118807" y="1613630"/>
            <a:ext cx="819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достижения этих целей вам ставят задачу – разработать алгоритм, который анализирует следующие данные:</a:t>
            </a:r>
            <a:endParaRPr lang="ru-RU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0F9E7-1F26-4959-889A-081AA9B12132}"/>
              </a:ext>
            </a:extLst>
          </p:cNvPr>
          <p:cNvSpPr txBox="1"/>
          <p:nvPr/>
        </p:nvSpPr>
        <p:spPr>
          <a:xfrm>
            <a:off x="3447648" y="2139856"/>
            <a:ext cx="565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Вся доступная информация о </a:t>
            </a:r>
            <a:r>
              <a:rPr lang="ru-RU" sz="14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новом пользователе</a:t>
            </a:r>
            <a:endParaRPr lang="ru-RU" sz="1400" u="sn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811FD-9609-4997-9F75-FE2462593C70}"/>
              </a:ext>
            </a:extLst>
          </p:cNvPr>
          <p:cNvSpPr txBox="1"/>
          <p:nvPr/>
        </p:nvSpPr>
        <p:spPr>
          <a:xfrm>
            <a:off x="3447648" y="2441226"/>
            <a:ext cx="565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Действия пользователя </a:t>
            </a:r>
            <a:r>
              <a:rPr lang="ru-RU" sz="14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 первые 5 минут на сайте</a:t>
            </a:r>
            <a:endParaRPr lang="ru-RU" sz="1400" u="sng"/>
          </a:p>
        </p:txBody>
      </p:sp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6EB15FAC-19D4-40B3-A3CF-363D893BD80E}"/>
              </a:ext>
            </a:extLst>
          </p:cNvPr>
          <p:cNvSpPr/>
          <p:nvPr/>
        </p:nvSpPr>
        <p:spPr>
          <a:xfrm>
            <a:off x="9052547" y="2079729"/>
            <a:ext cx="161365" cy="716111"/>
          </a:xfrm>
          <a:prstGeom prst="rightBrace">
            <a:avLst>
              <a:gd name="adj1" fmla="val 4537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D8DA0-33DE-4D09-AFC0-588B564E5023}"/>
              </a:ext>
            </a:extLst>
          </p:cNvPr>
          <p:cNvSpPr txBox="1"/>
          <p:nvPr/>
        </p:nvSpPr>
        <p:spPr>
          <a:xfrm>
            <a:off x="9325086" y="2179213"/>
            <a:ext cx="2056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Исходные</a:t>
            </a:r>
          </a:p>
          <a:p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данные</a:t>
            </a:r>
            <a:endParaRPr lang="ru-RU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C8FC9C-D26F-432D-8BD2-99CDD1B01A19}"/>
              </a:ext>
            </a:extLst>
          </p:cNvPr>
          <p:cNvSpPr txBox="1"/>
          <p:nvPr/>
        </p:nvSpPr>
        <p:spPr>
          <a:xfrm>
            <a:off x="3118807" y="2746521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предсказывает следующие данные:</a:t>
            </a:r>
            <a:endParaRPr lang="ru-RU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7E396-F92F-4441-B094-0DB800BA436B}"/>
              </a:ext>
            </a:extLst>
          </p:cNvPr>
          <p:cNvSpPr txBox="1"/>
          <p:nvPr/>
        </p:nvSpPr>
        <p:spPr>
          <a:xfrm>
            <a:off x="3447648" y="3051816"/>
            <a:ext cx="651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Шанс успешного знакомства за следующую неделю</a:t>
            </a:r>
            <a:endParaRPr lang="ru-RU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4B4D26-D07A-4F54-A9B9-3BFC77809A80}"/>
              </a:ext>
            </a:extLst>
          </p:cNvPr>
          <p:cNvSpPr txBox="1"/>
          <p:nvPr/>
        </p:nvSpPr>
        <p:spPr>
          <a:xfrm>
            <a:off x="3447648" y="3354629"/>
            <a:ext cx="651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Активность пользователя в следующие дни и недели</a:t>
            </a:r>
            <a:endParaRPr lang="ru-RU" sz="1400"/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22B4FC26-A418-49F9-B86D-D6068CAD750E}"/>
              </a:ext>
            </a:extLst>
          </p:cNvPr>
          <p:cNvSpPr/>
          <p:nvPr/>
        </p:nvSpPr>
        <p:spPr>
          <a:xfrm>
            <a:off x="9048968" y="2992815"/>
            <a:ext cx="161365" cy="716111"/>
          </a:xfrm>
          <a:prstGeom prst="rightBrace">
            <a:avLst>
              <a:gd name="adj1" fmla="val 4537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2764EB-1013-4988-B078-BB1C2E0A4B66}"/>
              </a:ext>
            </a:extLst>
          </p:cNvPr>
          <p:cNvSpPr txBox="1"/>
          <p:nvPr/>
        </p:nvSpPr>
        <p:spPr>
          <a:xfrm>
            <a:off x="9325086" y="3086426"/>
            <a:ext cx="1414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Целевые</a:t>
            </a:r>
          </a:p>
          <a:p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данные</a:t>
            </a:r>
            <a:endParaRPr lang="ru-RU" sz="14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E347B1-D76D-4719-887F-390F54D95808}"/>
              </a:ext>
            </a:extLst>
          </p:cNvPr>
          <p:cNvSpPr txBox="1"/>
          <p:nvPr/>
        </p:nvSpPr>
        <p:spPr>
          <a:xfrm>
            <a:off x="3118807" y="3701480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 можно использовать эту информацию?</a:t>
            </a:r>
            <a:endParaRPr lang="ru-RU" sz="1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0618B0-F218-45A3-8244-688B98B22B12}"/>
              </a:ext>
            </a:extLst>
          </p:cNvPr>
          <p:cNvSpPr txBox="1"/>
          <p:nvPr/>
        </p:nvSpPr>
        <p:spPr>
          <a:xfrm>
            <a:off x="6811809" y="4790444"/>
            <a:ext cx="404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2-3. Заинтересованные, можно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показывать больше рекламы и предлагать премиум</a:t>
            </a:r>
            <a:endParaRPr lang="ru-RU" sz="14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6B5BB0-9EB7-4F57-BAFC-17D8139FBAF6}"/>
              </a:ext>
            </a:extLst>
          </p:cNvPr>
          <p:cNvSpPr txBox="1"/>
          <p:nvPr/>
        </p:nvSpPr>
        <p:spPr>
          <a:xfrm>
            <a:off x="6811810" y="4233115"/>
            <a:ext cx="4268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Незаинтересованные, легко могут уйти,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стоит показывать умеренное кол-во рекламы</a:t>
            </a:r>
            <a:endParaRPr lang="ru-RU" sz="1400" b="1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5EB712-9392-4B18-ADE6-146F5621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212" y="4180374"/>
            <a:ext cx="3179459" cy="241283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4387173-318E-4A53-AD10-B2C87902D808}"/>
              </a:ext>
            </a:extLst>
          </p:cNvPr>
          <p:cNvSpPr txBox="1"/>
          <p:nvPr/>
        </p:nvSpPr>
        <p:spPr>
          <a:xfrm>
            <a:off x="6839158" y="5352552"/>
            <a:ext cx="48031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Легко находят знакомства, ценные пользователи (т. к. «оживляют» сайт) – </a:t>
            </a:r>
            <a:r>
              <a:rPr lang="ru-RU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 показывать рекламу, но можно предлагать премиум</a:t>
            </a:r>
            <a:endParaRPr lang="ru-RU" sz="1400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B0524C-25B0-4B42-BA16-47ED1C303498}"/>
              </a:ext>
            </a:extLst>
          </p:cNvPr>
          <p:cNvSpPr txBox="1"/>
          <p:nvPr/>
        </p:nvSpPr>
        <p:spPr>
          <a:xfrm>
            <a:off x="6839159" y="6136630"/>
            <a:ext cx="4411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u="sng">
                <a:solidFill>
                  <a:srgbClr val="008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Это абстрактный пример!</a:t>
            </a:r>
            <a:endParaRPr lang="ru-RU" sz="1400" b="1" u="sng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6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C6F3D7A-89E9-4DF0-99F7-222F359B1BC0}"/>
              </a:ext>
            </a:extLst>
          </p:cNvPr>
          <p:cNvSpPr txBox="1"/>
          <p:nvPr/>
        </p:nvSpPr>
        <p:spPr>
          <a:xfrm>
            <a:off x="3118807" y="26478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Вектора и матрицы на примере задачи машинного обучения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AF336A9-F8C5-4FA9-93B7-7BEA56751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242189"/>
              </p:ext>
            </p:extLst>
          </p:nvPr>
        </p:nvGraphicFramePr>
        <p:xfrm>
          <a:off x="2956881" y="714375"/>
          <a:ext cx="6139492" cy="40713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066">
                  <a:extLst>
                    <a:ext uri="{9D8B030D-6E8A-4147-A177-3AD203B41FA5}">
                      <a16:colId xmlns:a16="http://schemas.microsoft.com/office/drawing/2014/main" val="3902682326"/>
                    </a:ext>
                  </a:extLst>
                </a:gridCol>
                <a:gridCol w="1006370">
                  <a:extLst>
                    <a:ext uri="{9D8B030D-6E8A-4147-A177-3AD203B41FA5}">
                      <a16:colId xmlns:a16="http://schemas.microsoft.com/office/drawing/2014/main" val="3546741429"/>
                    </a:ext>
                  </a:extLst>
                </a:gridCol>
                <a:gridCol w="709251">
                  <a:extLst>
                    <a:ext uri="{9D8B030D-6E8A-4147-A177-3AD203B41FA5}">
                      <a16:colId xmlns:a16="http://schemas.microsoft.com/office/drawing/2014/main" val="1942411741"/>
                    </a:ext>
                  </a:extLst>
                </a:gridCol>
                <a:gridCol w="373795">
                  <a:extLst>
                    <a:ext uri="{9D8B030D-6E8A-4147-A177-3AD203B41FA5}">
                      <a16:colId xmlns:a16="http://schemas.microsoft.com/office/drawing/2014/main" val="1394048458"/>
                    </a:ext>
                  </a:extLst>
                </a:gridCol>
                <a:gridCol w="383379">
                  <a:extLst>
                    <a:ext uri="{9D8B030D-6E8A-4147-A177-3AD203B41FA5}">
                      <a16:colId xmlns:a16="http://schemas.microsoft.com/office/drawing/2014/main" val="879227569"/>
                    </a:ext>
                  </a:extLst>
                </a:gridCol>
                <a:gridCol w="517562">
                  <a:extLst>
                    <a:ext uri="{9D8B030D-6E8A-4147-A177-3AD203B41FA5}">
                      <a16:colId xmlns:a16="http://schemas.microsoft.com/office/drawing/2014/main" val="4153724547"/>
                    </a:ext>
                  </a:extLst>
                </a:gridCol>
                <a:gridCol w="758040">
                  <a:extLst>
                    <a:ext uri="{9D8B030D-6E8A-4147-A177-3AD203B41FA5}">
                      <a16:colId xmlns:a16="http://schemas.microsoft.com/office/drawing/2014/main" val="1681735271"/>
                    </a:ext>
                  </a:extLst>
                </a:gridCol>
                <a:gridCol w="756307">
                  <a:extLst>
                    <a:ext uri="{9D8B030D-6E8A-4147-A177-3AD203B41FA5}">
                      <a16:colId xmlns:a16="http://schemas.microsoft.com/office/drawing/2014/main" val="1110659155"/>
                    </a:ext>
                  </a:extLst>
                </a:gridCol>
                <a:gridCol w="565484">
                  <a:extLst>
                    <a:ext uri="{9D8B030D-6E8A-4147-A177-3AD203B41FA5}">
                      <a16:colId xmlns:a16="http://schemas.microsoft.com/office/drawing/2014/main" val="1539072850"/>
                    </a:ext>
                  </a:extLst>
                </a:gridCol>
                <a:gridCol w="594238">
                  <a:extLst>
                    <a:ext uri="{9D8B030D-6E8A-4147-A177-3AD203B41FA5}">
                      <a16:colId xmlns:a16="http://schemas.microsoft.com/office/drawing/2014/main" val="2581419502"/>
                    </a:ext>
                  </a:extLst>
                </a:gridCol>
              </a:tblGrid>
              <a:tr h="1520191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ID</a:t>
                      </a:r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Дата</a:t>
                      </a:r>
                    </a:p>
                    <a:p>
                      <a:pPr algn="l"/>
                      <a:r>
                        <a:rPr lang="ru-RU" sz="1400" b="1"/>
                        <a:t>регистрации</a:t>
                      </a:r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Откуда пришел на сайт?</a:t>
                      </a:r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Пол</a:t>
                      </a:r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Возраст</a:t>
                      </a:r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Фото профиля</a:t>
                      </a:r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«о себе»</a:t>
                      </a:r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«ищу»</a:t>
                      </a:r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Кол-во действий за 5 минут</a:t>
                      </a:r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Заполненость профиля</a:t>
                      </a:r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3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02.06.2018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Google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&lt;</a:t>
                      </a:r>
                      <a:r>
                        <a:rPr lang="ru-RU" sz="1200"/>
                        <a:t>текст</a:t>
                      </a:r>
                      <a:r>
                        <a:rPr lang="en-US" sz="1200"/>
                        <a:t>&gt;</a:t>
                      </a:r>
                      <a:endParaRPr lang="ru-RU" sz="12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60%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76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01.10.2018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Ads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&lt;</a:t>
                      </a:r>
                      <a:r>
                        <a:rPr lang="ru-RU" sz="1200"/>
                        <a:t>текст</a:t>
                      </a:r>
                      <a:r>
                        <a:rPr lang="en-US" sz="1200"/>
                        <a:t>&gt;</a:t>
                      </a:r>
                      <a:endParaRPr lang="ru-RU" sz="12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40%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8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20.06.2018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Ads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Ж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80%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12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26.06.2018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Google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94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100%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85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12.11.2018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Yandex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80%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127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03.12.2018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Ads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Ж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-</a:t>
                      </a:r>
                      <a:endParaRPr lang="ru-RU" sz="12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54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40%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pic>
        <p:nvPicPr>
          <p:cNvPr id="2050" name="Picture 2" descr="The Importance of Your Profile Picture for Your Career - Business 2  Community">
            <a:extLst>
              <a:ext uri="{FF2B5EF4-FFF2-40B4-BE49-F238E27FC236}">
                <a16:creationId xmlns:a16="http://schemas.microsoft.com/office/drawing/2014/main" id="{EF2246CD-F27E-4B87-90EE-A1E29897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91" y="2276757"/>
            <a:ext cx="372314" cy="37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78EE02-E794-4B5B-85E8-309181443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370" y="3546079"/>
            <a:ext cx="393991" cy="3739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59C960-5FFA-4900-9B43-135589CF1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710" y="2709785"/>
            <a:ext cx="379312" cy="3577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B82F93-66BF-45B6-982C-F42A45E41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340" y="3120108"/>
            <a:ext cx="379313" cy="37391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586AB79-A5C7-40A1-85A8-5659FFE5B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920" y="3975194"/>
            <a:ext cx="375102" cy="35764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DA8F28-E67F-4EF3-B131-0ED964687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4710" y="4400953"/>
            <a:ext cx="379248" cy="351030"/>
          </a:xfrm>
          <a:prstGeom prst="rect">
            <a:avLst/>
          </a:prstGeom>
        </p:spPr>
      </p:pic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50FA48F0-5F5F-44E7-8928-1543D8644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89082"/>
              </p:ext>
            </p:extLst>
          </p:nvPr>
        </p:nvGraphicFramePr>
        <p:xfrm>
          <a:off x="2956881" y="5000625"/>
          <a:ext cx="6139492" cy="1700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066">
                  <a:extLst>
                    <a:ext uri="{9D8B030D-6E8A-4147-A177-3AD203B41FA5}">
                      <a16:colId xmlns:a16="http://schemas.microsoft.com/office/drawing/2014/main" val="3902682326"/>
                    </a:ext>
                  </a:extLst>
                </a:gridCol>
                <a:gridCol w="1006370">
                  <a:extLst>
                    <a:ext uri="{9D8B030D-6E8A-4147-A177-3AD203B41FA5}">
                      <a16:colId xmlns:a16="http://schemas.microsoft.com/office/drawing/2014/main" val="3546741429"/>
                    </a:ext>
                  </a:extLst>
                </a:gridCol>
                <a:gridCol w="709251">
                  <a:extLst>
                    <a:ext uri="{9D8B030D-6E8A-4147-A177-3AD203B41FA5}">
                      <a16:colId xmlns:a16="http://schemas.microsoft.com/office/drawing/2014/main" val="1942411741"/>
                    </a:ext>
                  </a:extLst>
                </a:gridCol>
                <a:gridCol w="373795">
                  <a:extLst>
                    <a:ext uri="{9D8B030D-6E8A-4147-A177-3AD203B41FA5}">
                      <a16:colId xmlns:a16="http://schemas.microsoft.com/office/drawing/2014/main" val="1394048458"/>
                    </a:ext>
                  </a:extLst>
                </a:gridCol>
                <a:gridCol w="383379">
                  <a:extLst>
                    <a:ext uri="{9D8B030D-6E8A-4147-A177-3AD203B41FA5}">
                      <a16:colId xmlns:a16="http://schemas.microsoft.com/office/drawing/2014/main" val="879227569"/>
                    </a:ext>
                  </a:extLst>
                </a:gridCol>
                <a:gridCol w="517562">
                  <a:extLst>
                    <a:ext uri="{9D8B030D-6E8A-4147-A177-3AD203B41FA5}">
                      <a16:colId xmlns:a16="http://schemas.microsoft.com/office/drawing/2014/main" val="4153724547"/>
                    </a:ext>
                  </a:extLst>
                </a:gridCol>
                <a:gridCol w="758040">
                  <a:extLst>
                    <a:ext uri="{9D8B030D-6E8A-4147-A177-3AD203B41FA5}">
                      <a16:colId xmlns:a16="http://schemas.microsoft.com/office/drawing/2014/main" val="1681735271"/>
                    </a:ext>
                  </a:extLst>
                </a:gridCol>
                <a:gridCol w="756307">
                  <a:extLst>
                    <a:ext uri="{9D8B030D-6E8A-4147-A177-3AD203B41FA5}">
                      <a16:colId xmlns:a16="http://schemas.microsoft.com/office/drawing/2014/main" val="1110659155"/>
                    </a:ext>
                  </a:extLst>
                </a:gridCol>
                <a:gridCol w="565484">
                  <a:extLst>
                    <a:ext uri="{9D8B030D-6E8A-4147-A177-3AD203B41FA5}">
                      <a16:colId xmlns:a16="http://schemas.microsoft.com/office/drawing/2014/main" val="1539072850"/>
                    </a:ext>
                  </a:extLst>
                </a:gridCol>
                <a:gridCol w="594238">
                  <a:extLst>
                    <a:ext uri="{9D8B030D-6E8A-4147-A177-3AD203B41FA5}">
                      <a16:colId xmlns:a16="http://schemas.microsoft.com/office/drawing/2014/main" val="2581419502"/>
                    </a:ext>
                  </a:extLst>
                </a:gridCol>
              </a:tblGrid>
              <a:tr h="425196">
                <a:tc>
                  <a:txBody>
                    <a:bodyPr/>
                    <a:lstStyle/>
                    <a:p>
                      <a:r>
                        <a:rPr lang="en-US" sz="1400"/>
                        <a:t>69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02.08.2020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Yandex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100%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284018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en-US" sz="1400"/>
                        <a:t>62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15.07.2020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Ads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60%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400149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en-US" sz="1400"/>
                        <a:t>90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22.11.2020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URL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Ж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&lt;текст&gt;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100%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542201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29.11.2020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URL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</a:t>
                      </a:r>
                      <a:endParaRPr lang="ru-RU" sz="12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797849"/>
                  </a:ext>
                </a:extLst>
              </a:tr>
            </a:tbl>
          </a:graphicData>
        </a:graphic>
      </p:graphicFrame>
      <p:pic>
        <p:nvPicPr>
          <p:cNvPr id="39" name="Picture 2" descr="The Importance of Your Profile Picture for Your Career - Business 2  Community">
            <a:extLst>
              <a:ext uri="{FF2B5EF4-FFF2-40B4-BE49-F238E27FC236}">
                <a16:creationId xmlns:a16="http://schemas.microsoft.com/office/drawing/2014/main" id="{123F1473-8CF6-469D-9628-E7E90407D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27" y="6315357"/>
            <a:ext cx="389898" cy="3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783FE3E-E6E0-4629-B634-DA195056B1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8957" y="5884245"/>
            <a:ext cx="387868" cy="36853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8FCE683-EF1A-4EEB-90F4-563AF0BB5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927" y="5045432"/>
            <a:ext cx="387031" cy="35771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C431990-9D1A-4B1C-916E-CFE117198E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0565" y="5473471"/>
            <a:ext cx="383393" cy="350114"/>
          </a:xfrm>
          <a:prstGeom prst="rect">
            <a:avLst/>
          </a:prstGeom>
        </p:spPr>
      </p:pic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C1C0408A-A298-45B3-B2A9-4A7CFE335698}"/>
              </a:ext>
            </a:extLst>
          </p:cNvPr>
          <p:cNvSpPr/>
          <p:nvPr/>
        </p:nvSpPr>
        <p:spPr>
          <a:xfrm>
            <a:off x="9171599" y="3356957"/>
            <a:ext cx="290856" cy="3693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трелка: вправо 42">
            <a:extLst>
              <a:ext uri="{FF2B5EF4-FFF2-40B4-BE49-F238E27FC236}">
                <a16:creationId xmlns:a16="http://schemas.microsoft.com/office/drawing/2014/main" id="{AB904404-F1D1-4D00-B294-89A2C1109B41}"/>
              </a:ext>
            </a:extLst>
          </p:cNvPr>
          <p:cNvSpPr/>
          <p:nvPr/>
        </p:nvSpPr>
        <p:spPr>
          <a:xfrm>
            <a:off x="9171600" y="5638919"/>
            <a:ext cx="290856" cy="3693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>
            <a:extLst>
              <a:ext uri="{FF2B5EF4-FFF2-40B4-BE49-F238E27FC236}">
                <a16:creationId xmlns:a16="http://schemas.microsoft.com/office/drawing/2014/main" id="{886A65E3-9C37-4D9A-A7B9-4364A13D9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95423"/>
              </p:ext>
            </p:extLst>
          </p:nvPr>
        </p:nvGraphicFramePr>
        <p:xfrm>
          <a:off x="9567230" y="714375"/>
          <a:ext cx="719770" cy="40713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345">
                  <a:extLst>
                    <a:ext uri="{9D8B030D-6E8A-4147-A177-3AD203B41FA5}">
                      <a16:colId xmlns:a16="http://schemas.microsoft.com/office/drawing/2014/main" val="3902682326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3546741429"/>
                    </a:ext>
                  </a:extLst>
                </a:gridCol>
              </a:tblGrid>
              <a:tr h="1520191">
                <a:tc>
                  <a:txBody>
                    <a:bodyPr/>
                    <a:lstStyle/>
                    <a:p>
                      <a:r>
                        <a:rPr lang="ru-RU" sz="1400" b="1"/>
                        <a:t>Дней онлайн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/>
                        <a:t>Знакомств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ru-RU" sz="140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ru-RU" sz="14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ru-RU" sz="14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ru-RU" sz="1400"/>
                        <a:t>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ru-RU" sz="1400"/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graphicFrame>
        <p:nvGraphicFramePr>
          <p:cNvPr id="45" name="Таблица 44">
            <a:extLst>
              <a:ext uri="{FF2B5EF4-FFF2-40B4-BE49-F238E27FC236}">
                <a16:creationId xmlns:a16="http://schemas.microsoft.com/office/drawing/2014/main" id="{7A5974D0-4869-40A1-8847-B8FE57426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6556"/>
              </p:ext>
            </p:extLst>
          </p:nvPr>
        </p:nvGraphicFramePr>
        <p:xfrm>
          <a:off x="9567231" y="5000625"/>
          <a:ext cx="719769" cy="1700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344">
                  <a:extLst>
                    <a:ext uri="{9D8B030D-6E8A-4147-A177-3AD203B41FA5}">
                      <a16:colId xmlns:a16="http://schemas.microsoft.com/office/drawing/2014/main" val="3902682326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3546741429"/>
                    </a:ext>
                  </a:extLst>
                </a:gridCol>
              </a:tblGrid>
              <a:tr h="425196">
                <a:tc>
                  <a:txBody>
                    <a:bodyPr/>
                    <a:lstStyle/>
                    <a:p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284018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400149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542201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797849"/>
                  </a:ext>
                </a:extLst>
              </a:tr>
            </a:tbl>
          </a:graphicData>
        </a:graphic>
      </p:graphicFrame>
      <p:sp>
        <p:nvSpPr>
          <p:cNvPr id="46" name="Правая фигурная скобка 45">
            <a:extLst>
              <a:ext uri="{FF2B5EF4-FFF2-40B4-BE49-F238E27FC236}">
                <a16:creationId xmlns:a16="http://schemas.microsoft.com/office/drawing/2014/main" id="{2DD29376-015D-4D50-9879-4FC7D84126D2}"/>
              </a:ext>
            </a:extLst>
          </p:cNvPr>
          <p:cNvSpPr/>
          <p:nvPr/>
        </p:nvSpPr>
        <p:spPr>
          <a:xfrm>
            <a:off x="10453055" y="634120"/>
            <a:ext cx="199379" cy="4151622"/>
          </a:xfrm>
          <a:prstGeom prst="rightBrace">
            <a:avLst>
              <a:gd name="adj1" fmla="val 4537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A4033B-83C6-43F8-99CE-B927C3F26E4E}"/>
              </a:ext>
            </a:extLst>
          </p:cNvPr>
          <p:cNvSpPr txBox="1"/>
          <p:nvPr/>
        </p:nvSpPr>
        <p:spPr>
          <a:xfrm>
            <a:off x="10928168" y="2109026"/>
            <a:ext cx="9373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Данные</a:t>
            </a:r>
          </a:p>
          <a:p>
            <a:pPr algn="ctr"/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</a:t>
            </a:r>
          </a:p>
          <a:p>
            <a:pPr algn="ctr"/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обучения</a:t>
            </a:r>
          </a:p>
          <a:p>
            <a:pPr algn="ctr"/>
            <a:endParaRPr lang="ru-RU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(обычно</a:t>
            </a:r>
          </a:p>
          <a:p>
            <a:pPr algn="ctr"/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тысячи строк)</a:t>
            </a:r>
          </a:p>
        </p:txBody>
      </p:sp>
      <p:sp>
        <p:nvSpPr>
          <p:cNvPr id="49" name="Правая фигурная скобка 48">
            <a:extLst>
              <a:ext uri="{FF2B5EF4-FFF2-40B4-BE49-F238E27FC236}">
                <a16:creationId xmlns:a16="http://schemas.microsoft.com/office/drawing/2014/main" id="{0475C59F-0B75-489B-8C2E-5FF5AFBE9944}"/>
              </a:ext>
            </a:extLst>
          </p:cNvPr>
          <p:cNvSpPr/>
          <p:nvPr/>
        </p:nvSpPr>
        <p:spPr>
          <a:xfrm>
            <a:off x="10453055" y="5000625"/>
            <a:ext cx="202863" cy="1700784"/>
          </a:xfrm>
          <a:prstGeom prst="rightBrace">
            <a:avLst>
              <a:gd name="adj1" fmla="val 4537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ABBC9B-E2C8-4B99-B462-53F7571B6086}"/>
              </a:ext>
            </a:extLst>
          </p:cNvPr>
          <p:cNvSpPr txBox="1"/>
          <p:nvPr/>
        </p:nvSpPr>
        <p:spPr>
          <a:xfrm>
            <a:off x="10757858" y="5527851"/>
            <a:ext cx="127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Данные</a:t>
            </a:r>
            <a:b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</a:t>
            </a:r>
            <a:b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предсказания</a:t>
            </a:r>
          </a:p>
        </p:txBody>
      </p:sp>
    </p:spTree>
    <p:extLst>
      <p:ext uri="{BB962C8B-B14F-4D97-AF65-F5344CB8AC3E}">
        <p14:creationId xmlns:p14="http://schemas.microsoft.com/office/powerpoint/2010/main" val="206148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C6F3D7A-89E9-4DF0-99F7-222F359B1BC0}"/>
              </a:ext>
            </a:extLst>
          </p:cNvPr>
          <p:cNvSpPr txBox="1"/>
          <p:nvPr/>
        </p:nvSpPr>
        <p:spPr>
          <a:xfrm>
            <a:off x="3118807" y="26478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Вектора и матрицы на примере задачи машинного обучения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AF336A9-F8C5-4FA9-93B7-7BEA56751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71367"/>
              </p:ext>
            </p:extLst>
          </p:nvPr>
        </p:nvGraphicFramePr>
        <p:xfrm>
          <a:off x="3290255" y="2486026"/>
          <a:ext cx="5177470" cy="414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695">
                  <a:extLst>
                    <a:ext uri="{9D8B030D-6E8A-4147-A177-3AD203B41FA5}">
                      <a16:colId xmlns:a16="http://schemas.microsoft.com/office/drawing/2014/main" val="194241174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347490093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28509825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394048458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87922756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15372454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68173527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110659155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53907285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581419502"/>
                    </a:ext>
                  </a:extLst>
                </a:gridCol>
              </a:tblGrid>
              <a:tr h="473035">
                <a:tc gridSpan="3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Откуда пришел на сайт?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Пол (М = 0, Ж = 1)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Возраст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Есть фото?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«о себе»</a:t>
                      </a:r>
                      <a:r>
                        <a:rPr lang="en-US" sz="1400" b="1"/>
                        <a:t> </a:t>
                      </a:r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–</a:t>
                      </a:r>
                      <a:r>
                        <a:rPr lang="en-US" sz="1400" b="1"/>
                        <a:t> </a:t>
                      </a:r>
                      <a:br>
                        <a:rPr lang="ru-RU" sz="1400" b="1"/>
                      </a:br>
                      <a:r>
                        <a:rPr lang="ru-RU" sz="1400" b="1"/>
                        <a:t>кол-во слов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«ищу»</a:t>
                      </a:r>
                      <a:r>
                        <a:rPr lang="en-US" sz="1400" b="1"/>
                        <a:t> </a:t>
                      </a:r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–</a:t>
                      </a:r>
                      <a:r>
                        <a:rPr lang="en-US" sz="1400" b="1"/>
                        <a:t> </a:t>
                      </a:r>
                      <a:br>
                        <a:rPr lang="ru-RU" sz="1400" b="1"/>
                      </a:br>
                      <a:r>
                        <a:rPr lang="ru-RU" sz="1400" b="1"/>
                        <a:t>кол-во слов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Кол-во действий за 5 минут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Заполненость профиля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1295628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Google/Yandex</a:t>
                      </a:r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 рекламе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 </a:t>
                      </a:r>
                      <a:r>
                        <a:rPr lang="en-US" sz="1400" b="1"/>
                        <a:t>URL</a:t>
                      </a:r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360085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49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72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94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1.0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54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C1C0408A-A298-45B3-B2A9-4A7CFE335698}"/>
              </a:ext>
            </a:extLst>
          </p:cNvPr>
          <p:cNvSpPr/>
          <p:nvPr/>
        </p:nvSpPr>
        <p:spPr>
          <a:xfrm>
            <a:off x="8577895" y="5106359"/>
            <a:ext cx="290856" cy="3693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>
            <a:extLst>
              <a:ext uri="{FF2B5EF4-FFF2-40B4-BE49-F238E27FC236}">
                <a16:creationId xmlns:a16="http://schemas.microsoft.com/office/drawing/2014/main" id="{886A65E3-9C37-4D9A-A7B9-4364A13D9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856907"/>
              </p:ext>
            </p:extLst>
          </p:nvPr>
        </p:nvGraphicFramePr>
        <p:xfrm>
          <a:off x="8957630" y="2486025"/>
          <a:ext cx="719770" cy="4142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345">
                  <a:extLst>
                    <a:ext uri="{9D8B030D-6E8A-4147-A177-3AD203B41FA5}">
                      <a16:colId xmlns:a16="http://schemas.microsoft.com/office/drawing/2014/main" val="3902682326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3546741429"/>
                    </a:ext>
                  </a:extLst>
                </a:gridCol>
              </a:tblGrid>
              <a:tr h="1805558">
                <a:tc>
                  <a:txBody>
                    <a:bodyPr/>
                    <a:lstStyle/>
                    <a:p>
                      <a:r>
                        <a:rPr lang="ru-RU" sz="1400" b="1"/>
                        <a:t>Дней онлайн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/>
                        <a:t>Знакомств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AF44DCA-0570-4F51-983D-346B8AC9B833}"/>
              </a:ext>
            </a:extLst>
          </p:cNvPr>
          <p:cNvSpPr txBox="1"/>
          <p:nvPr/>
        </p:nvSpPr>
        <p:spPr>
          <a:xfrm>
            <a:off x="3118807" y="719130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Обработка таблицы признаков (самый простой вариант):</a:t>
            </a:r>
            <a:endParaRPr lang="ru-RU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5AAB7E-777C-4957-9BED-7A5199B273A4}"/>
              </a:ext>
            </a:extLst>
          </p:cNvPr>
          <p:cNvSpPr txBox="1"/>
          <p:nvPr/>
        </p:nvSpPr>
        <p:spPr>
          <a:xfrm>
            <a:off x="3484890" y="1026907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Переводим категориальные признаки в бинарные (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one-hot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кодирование)</a:t>
            </a:r>
            <a:endParaRPr lang="ru-RU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E4D5A0-48E4-4F28-B41A-6AAE59CCE4A7}"/>
              </a:ext>
            </a:extLst>
          </p:cNvPr>
          <p:cNvSpPr txBox="1"/>
          <p:nvPr/>
        </p:nvSpPr>
        <p:spPr>
          <a:xfrm>
            <a:off x="3484890" y="1334684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Переводим фото в бинарный признак (есть/нет фото)</a:t>
            </a:r>
            <a:endParaRPr lang="ru-RU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82F96E-2452-4AF5-9888-5FA3031FCC22}"/>
              </a:ext>
            </a:extLst>
          </p:cNvPr>
          <p:cNvSpPr txBox="1"/>
          <p:nvPr/>
        </p:nvSpPr>
        <p:spPr>
          <a:xfrm>
            <a:off x="3484890" y="1640691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Переводим текст в числовой признак «длина текста»</a:t>
            </a:r>
            <a:endParaRPr lang="ru-RU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4F2D2E-6570-4DB1-924F-E70827EAC269}"/>
              </a:ext>
            </a:extLst>
          </p:cNvPr>
          <p:cNvSpPr txBox="1"/>
          <p:nvPr/>
        </p:nvSpPr>
        <p:spPr>
          <a:xfrm>
            <a:off x="3484890" y="1946698"/>
            <a:ext cx="819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Удаляем заведомо бесполезные признаки (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 </a:t>
            </a:r>
            <a:r>
              <a:rPr lang="ru-RU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дату регистрации)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9621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C6F3D7A-89E9-4DF0-99F7-222F359B1BC0}"/>
              </a:ext>
            </a:extLst>
          </p:cNvPr>
          <p:cNvSpPr txBox="1"/>
          <p:nvPr/>
        </p:nvSpPr>
        <p:spPr>
          <a:xfrm>
            <a:off x="3118807" y="26478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Вектора и матрицы на примере задачи машинного обучения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B43F5-BD41-4298-AAF4-B9B524A04C50}"/>
              </a:ext>
            </a:extLst>
          </p:cNvPr>
          <p:cNvSpPr txBox="1"/>
          <p:nvPr/>
        </p:nvSpPr>
        <p:spPr>
          <a:xfrm>
            <a:off x="3118807" y="719130"/>
            <a:ext cx="8194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Перед нами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 признаков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Ее столбцы и строки являются векторами.</a:t>
            </a:r>
            <a:endParaRPr lang="ru-RU" sz="1600"/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A5EEF6B3-981A-4A70-A781-EB16A5DAC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95821"/>
              </p:ext>
            </p:extLst>
          </p:nvPr>
        </p:nvGraphicFramePr>
        <p:xfrm>
          <a:off x="4099880" y="1800226"/>
          <a:ext cx="5177470" cy="414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695">
                  <a:extLst>
                    <a:ext uri="{9D8B030D-6E8A-4147-A177-3AD203B41FA5}">
                      <a16:colId xmlns:a16="http://schemas.microsoft.com/office/drawing/2014/main" val="194241174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347490093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28509825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394048458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87922756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15372454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68173527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110659155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53907285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581419502"/>
                    </a:ext>
                  </a:extLst>
                </a:gridCol>
              </a:tblGrid>
              <a:tr h="473035">
                <a:tc gridSpan="3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Откуда пришел на сайт?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Пол (М = 0, Ж = 1)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Возраст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Есть фото?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«о себе»</a:t>
                      </a:r>
                      <a:r>
                        <a:rPr lang="en-US" sz="1400" b="1"/>
                        <a:t> </a:t>
                      </a:r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–</a:t>
                      </a:r>
                      <a:r>
                        <a:rPr lang="en-US" sz="1400" b="1"/>
                        <a:t> </a:t>
                      </a:r>
                      <a:br>
                        <a:rPr lang="ru-RU" sz="1400" b="1"/>
                      </a:br>
                      <a:r>
                        <a:rPr lang="ru-RU" sz="1400" b="1"/>
                        <a:t>кол-во слов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«ищу»</a:t>
                      </a:r>
                      <a:r>
                        <a:rPr lang="en-US" sz="1400" b="1"/>
                        <a:t> </a:t>
                      </a:r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–</a:t>
                      </a:r>
                      <a:r>
                        <a:rPr lang="en-US" sz="1400" b="1"/>
                        <a:t> </a:t>
                      </a:r>
                      <a:br>
                        <a:rPr lang="ru-RU" sz="1400" b="1"/>
                      </a:br>
                      <a:r>
                        <a:rPr lang="ru-RU" sz="1400" b="1"/>
                        <a:t>кол-во слов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Кол-во действий за 5 минут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Заполненость профиля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1295628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Google/Yandex</a:t>
                      </a:r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 рекламе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 </a:t>
                      </a:r>
                      <a:r>
                        <a:rPr lang="en-US" sz="1400" b="1"/>
                        <a:t>URL</a:t>
                      </a:r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360085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49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72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94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1.0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54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8C427C33-38A1-4D86-B403-D8F19A250535}"/>
              </a:ext>
            </a:extLst>
          </p:cNvPr>
          <p:cNvSpPr/>
          <p:nvPr/>
        </p:nvSpPr>
        <p:spPr>
          <a:xfrm>
            <a:off x="9387520" y="4420559"/>
            <a:ext cx="290856" cy="3693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A488EF83-8237-475A-B8D1-1EE32A455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030593"/>
              </p:ext>
            </p:extLst>
          </p:nvPr>
        </p:nvGraphicFramePr>
        <p:xfrm>
          <a:off x="9767255" y="1800225"/>
          <a:ext cx="719770" cy="4142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345">
                  <a:extLst>
                    <a:ext uri="{9D8B030D-6E8A-4147-A177-3AD203B41FA5}">
                      <a16:colId xmlns:a16="http://schemas.microsoft.com/office/drawing/2014/main" val="3902682326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3546741429"/>
                    </a:ext>
                  </a:extLst>
                </a:gridCol>
              </a:tblGrid>
              <a:tr h="1805558">
                <a:tc>
                  <a:txBody>
                    <a:bodyPr/>
                    <a:lstStyle/>
                    <a:p>
                      <a:r>
                        <a:rPr lang="ru-RU" sz="1400" b="1"/>
                        <a:t>Дней онлайн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/>
                        <a:t>Знакомств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8B764A12-C560-4A57-A04D-6D3AE3DFD08C}"/>
              </a:ext>
            </a:extLst>
          </p:cNvPr>
          <p:cNvSpPr/>
          <p:nvPr/>
        </p:nvSpPr>
        <p:spPr>
          <a:xfrm>
            <a:off x="3971925" y="3438525"/>
            <a:ext cx="5415595" cy="2705100"/>
          </a:xfrm>
          <a:prstGeom prst="roundRect">
            <a:avLst>
              <a:gd name="adj" fmla="val 8568"/>
            </a:avLst>
          </a:prstGeom>
          <a:noFill/>
          <a:ln w="571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A5E195-5990-46A1-A994-186A380C1C9A}"/>
              </a:ext>
            </a:extLst>
          </p:cNvPr>
          <p:cNvSpPr txBox="1"/>
          <p:nvPr/>
        </p:nvSpPr>
        <p:spPr>
          <a:xfrm>
            <a:off x="7320964" y="6250551"/>
            <a:ext cx="235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>
                <a:solidFill>
                  <a:srgbClr val="0097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341B8173-2059-4B3F-9EF3-CE2E0D6DD341}"/>
              </a:ext>
            </a:extLst>
          </p:cNvPr>
          <p:cNvSpPr/>
          <p:nvPr/>
        </p:nvSpPr>
        <p:spPr>
          <a:xfrm>
            <a:off x="6477000" y="3514725"/>
            <a:ext cx="438150" cy="2486025"/>
          </a:xfrm>
          <a:prstGeom prst="roundRect">
            <a:avLst>
              <a:gd name="adj" fmla="val 8568"/>
            </a:avLst>
          </a:prstGeom>
          <a:noFill/>
          <a:ln w="38100">
            <a:solidFill>
              <a:srgbClr val="FF7B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7AE279-8720-4955-957B-A6B9740D3D88}"/>
              </a:ext>
            </a:extLst>
          </p:cNvPr>
          <p:cNvSpPr txBox="1"/>
          <p:nvPr/>
        </p:nvSpPr>
        <p:spPr>
          <a:xfrm>
            <a:off x="5994107" y="6162683"/>
            <a:ext cx="140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>
                <a:solidFill>
                  <a:srgbClr val="FF7B0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D6EEAEC7-AF55-4430-9ACC-4D579C74E9BF}"/>
              </a:ext>
            </a:extLst>
          </p:cNvPr>
          <p:cNvSpPr/>
          <p:nvPr/>
        </p:nvSpPr>
        <p:spPr>
          <a:xfrm>
            <a:off x="4057651" y="4429125"/>
            <a:ext cx="5172074" cy="304800"/>
          </a:xfrm>
          <a:prstGeom prst="roundRect">
            <a:avLst>
              <a:gd name="adj" fmla="val 8568"/>
            </a:avLst>
          </a:prstGeom>
          <a:noFill/>
          <a:ln w="38100">
            <a:solidFill>
              <a:srgbClr val="FF7B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9762A-5E72-43E5-85A0-80949B8F7CDF}"/>
              </a:ext>
            </a:extLst>
          </p:cNvPr>
          <p:cNvSpPr txBox="1"/>
          <p:nvPr/>
        </p:nvSpPr>
        <p:spPr>
          <a:xfrm>
            <a:off x="2725785" y="4364593"/>
            <a:ext cx="140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>
                <a:solidFill>
                  <a:srgbClr val="FF7B0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</a:t>
            </a:r>
          </a:p>
        </p:txBody>
      </p:sp>
    </p:spTree>
    <p:extLst>
      <p:ext uri="{BB962C8B-B14F-4D97-AF65-F5344CB8AC3E}">
        <p14:creationId xmlns:p14="http://schemas.microsoft.com/office/powerpoint/2010/main" val="307409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8974D4C-13C7-4988-9C45-726D9CE252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" y="0"/>
          <a:ext cx="2752723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723">
                  <a:extLst>
                    <a:ext uri="{9D8B030D-6E8A-4147-A177-3AD203B41FA5}">
                      <a16:colId xmlns:a16="http://schemas.microsoft.com/office/drawing/2014/main" val="223903904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Часть 1: векторные операции</a:t>
                      </a:r>
                      <a:endParaRPr lang="ru-RU" sz="1600">
                        <a:latin typeface="Raleway Light" pitchFamily="2" charset="-5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0374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800" b="1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Векторы и матрицы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8492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Эмбеддинги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11397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Сложение векторов и умножение на скаляр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1481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Конкатенация</a:t>
                      </a:r>
                      <a:endParaRPr lang="en-US" sz="1600" b="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 b="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векторов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5362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Длина вектора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29181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Скалярное</a:t>
                      </a:r>
                      <a:endParaRPr lang="en-US" sz="1600">
                        <a:latin typeface="Raleway Light" pitchFamily="2" charset="-52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ru-RU" sz="1600">
                          <a:latin typeface="Raleway Light" pitchFamily="2" charset="-5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произведение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8724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C6F3D7A-89E9-4DF0-99F7-222F359B1BC0}"/>
              </a:ext>
            </a:extLst>
          </p:cNvPr>
          <p:cNvSpPr txBox="1"/>
          <p:nvPr/>
        </p:nvSpPr>
        <p:spPr>
          <a:xfrm>
            <a:off x="3118807" y="26478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rgbClr val="008000"/>
                </a:solidFill>
                <a:latin typeface="Raleway Medium" pitchFamily="2" charset="-52"/>
              </a:rPr>
              <a:t>Вектора и матрицы на примере задачи машинного обучения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AF336A9-F8C5-4FA9-93B7-7BEA56751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95683"/>
              </p:ext>
            </p:extLst>
          </p:nvPr>
        </p:nvGraphicFramePr>
        <p:xfrm>
          <a:off x="4099880" y="1800226"/>
          <a:ext cx="5177470" cy="414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695">
                  <a:extLst>
                    <a:ext uri="{9D8B030D-6E8A-4147-A177-3AD203B41FA5}">
                      <a16:colId xmlns:a16="http://schemas.microsoft.com/office/drawing/2014/main" val="194241174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347490093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28509825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394048458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879227569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15372454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68173527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110659155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53907285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581419502"/>
                    </a:ext>
                  </a:extLst>
                </a:gridCol>
              </a:tblGrid>
              <a:tr h="473035">
                <a:tc gridSpan="3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Откуда пришел на сайт?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Пол (М = 0, Ж = 1)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Возраст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Есть фото?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«о себе»</a:t>
                      </a:r>
                      <a:r>
                        <a:rPr lang="en-US" sz="1400" b="1"/>
                        <a:t> </a:t>
                      </a:r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–</a:t>
                      </a:r>
                      <a:r>
                        <a:rPr lang="en-US" sz="1400" b="1"/>
                        <a:t> </a:t>
                      </a:r>
                      <a:br>
                        <a:rPr lang="ru-RU" sz="1400" b="1"/>
                      </a:br>
                      <a:r>
                        <a:rPr lang="ru-RU" sz="1400" b="1"/>
                        <a:t>кол-во слов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/>
                        <a:t>Поле «ищу»</a:t>
                      </a:r>
                      <a:r>
                        <a:rPr lang="en-US" sz="1400" b="1"/>
                        <a:t> </a:t>
                      </a:r>
                      <a:r>
                        <a:rPr lang="ru-RU" sz="14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–</a:t>
                      </a:r>
                      <a:r>
                        <a:rPr lang="en-US" sz="1400" b="1"/>
                        <a:t> </a:t>
                      </a:r>
                      <a:br>
                        <a:rPr lang="ru-RU" sz="1400" b="1"/>
                      </a:br>
                      <a:r>
                        <a:rPr lang="ru-RU" sz="1400" b="1"/>
                        <a:t>кол-во слов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Кол-во действий за 5 минут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Заполненость профиля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1295628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Google/Yandex</a:t>
                      </a:r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 рекламе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/>
                        <a:t>По </a:t>
                      </a:r>
                      <a:r>
                        <a:rPr lang="en-US" sz="1400" b="1"/>
                        <a:t>URL</a:t>
                      </a:r>
                      <a:endParaRPr lang="ru-RU" sz="1400" b="1"/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ru-RU" sz="1400" b="1"/>
                    </a:p>
                  </a:txBody>
                  <a:tcPr vert="vert27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360085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49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72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94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1.0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38816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1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0</a:t>
                      </a:r>
                      <a:endParaRPr lang="ru-RU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54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/>
                        <a:t>0.4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C1C0408A-A298-45B3-B2A9-4A7CFE335698}"/>
              </a:ext>
            </a:extLst>
          </p:cNvPr>
          <p:cNvSpPr/>
          <p:nvPr/>
        </p:nvSpPr>
        <p:spPr>
          <a:xfrm>
            <a:off x="9387520" y="4420559"/>
            <a:ext cx="290856" cy="3693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4" name="Таблица 43">
            <a:extLst>
              <a:ext uri="{FF2B5EF4-FFF2-40B4-BE49-F238E27FC236}">
                <a16:creationId xmlns:a16="http://schemas.microsoft.com/office/drawing/2014/main" id="{886A65E3-9C37-4D9A-A7B9-4364A13D9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741607"/>
              </p:ext>
            </p:extLst>
          </p:nvPr>
        </p:nvGraphicFramePr>
        <p:xfrm>
          <a:off x="9767255" y="1800225"/>
          <a:ext cx="719770" cy="4142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345">
                  <a:extLst>
                    <a:ext uri="{9D8B030D-6E8A-4147-A177-3AD203B41FA5}">
                      <a16:colId xmlns:a16="http://schemas.microsoft.com/office/drawing/2014/main" val="3902682326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3546741429"/>
                    </a:ext>
                  </a:extLst>
                </a:gridCol>
              </a:tblGrid>
              <a:tr h="1805558">
                <a:tc>
                  <a:txBody>
                    <a:bodyPr/>
                    <a:lstStyle/>
                    <a:p>
                      <a:r>
                        <a:rPr lang="ru-RU" sz="1400" b="1"/>
                        <a:t>Дней онлайн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/>
                        <a:t>Знакомств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673273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29538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40041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138548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19651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91679"/>
                  </a:ext>
                </a:extLst>
              </a:tr>
              <a:tr h="389539"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10214"/>
                  </a:ext>
                </a:extLst>
              </a:tr>
            </a:tbl>
          </a:graphicData>
        </a:graphic>
      </p:graphicFrame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A0D0458-7A84-40EF-A168-9A850EF7D5EA}"/>
              </a:ext>
            </a:extLst>
          </p:cNvPr>
          <p:cNvSpPr/>
          <p:nvPr/>
        </p:nvSpPr>
        <p:spPr>
          <a:xfrm>
            <a:off x="3971925" y="3438525"/>
            <a:ext cx="5415595" cy="2705100"/>
          </a:xfrm>
          <a:prstGeom prst="roundRect">
            <a:avLst>
              <a:gd name="adj" fmla="val 8568"/>
            </a:avLst>
          </a:prstGeom>
          <a:noFill/>
          <a:ln w="571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8C2A0-92F8-42DA-B492-2E45C917163A}"/>
              </a:ext>
            </a:extLst>
          </p:cNvPr>
          <p:cNvSpPr txBox="1"/>
          <p:nvPr/>
        </p:nvSpPr>
        <p:spPr>
          <a:xfrm>
            <a:off x="7320964" y="6250551"/>
            <a:ext cx="235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>
                <a:solidFill>
                  <a:srgbClr val="0097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FDFE77E8-35B0-4496-878A-A88316A7455F}"/>
              </a:ext>
            </a:extLst>
          </p:cNvPr>
          <p:cNvSpPr/>
          <p:nvPr/>
        </p:nvSpPr>
        <p:spPr>
          <a:xfrm>
            <a:off x="6477000" y="3514725"/>
            <a:ext cx="438150" cy="2486025"/>
          </a:xfrm>
          <a:prstGeom prst="roundRect">
            <a:avLst>
              <a:gd name="adj" fmla="val 8568"/>
            </a:avLst>
          </a:prstGeom>
          <a:noFill/>
          <a:ln w="38100">
            <a:solidFill>
              <a:srgbClr val="FF7B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03D88-2F78-4ACB-BCC7-483F3946A9A4}"/>
              </a:ext>
            </a:extLst>
          </p:cNvPr>
          <p:cNvSpPr txBox="1"/>
          <p:nvPr/>
        </p:nvSpPr>
        <p:spPr>
          <a:xfrm>
            <a:off x="5994107" y="6138870"/>
            <a:ext cx="1403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>
                <a:solidFill>
                  <a:srgbClr val="FF7B0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Вектор-</a:t>
            </a:r>
            <a:br>
              <a:rPr lang="ru-RU" b="1">
                <a:solidFill>
                  <a:srgbClr val="FF7B0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b="1">
                <a:solidFill>
                  <a:srgbClr val="FF7B0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столбец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01BE2F19-C7D6-4237-B5F9-F332FCE63DF3}"/>
              </a:ext>
            </a:extLst>
          </p:cNvPr>
          <p:cNvSpPr/>
          <p:nvPr/>
        </p:nvSpPr>
        <p:spPr>
          <a:xfrm>
            <a:off x="4057651" y="4429125"/>
            <a:ext cx="5172074" cy="304800"/>
          </a:xfrm>
          <a:prstGeom prst="roundRect">
            <a:avLst>
              <a:gd name="adj" fmla="val 8568"/>
            </a:avLst>
          </a:prstGeom>
          <a:noFill/>
          <a:ln w="38100">
            <a:solidFill>
              <a:srgbClr val="FF7B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21C5B7-A373-48E2-BD12-B636A0EC1546}"/>
              </a:ext>
            </a:extLst>
          </p:cNvPr>
          <p:cNvSpPr txBox="1"/>
          <p:nvPr/>
        </p:nvSpPr>
        <p:spPr>
          <a:xfrm>
            <a:off x="2695944" y="4258359"/>
            <a:ext cx="1403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>
                <a:solidFill>
                  <a:srgbClr val="FF7B0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Вектор-строка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B43F5-BD41-4298-AAF4-B9B524A04C50}"/>
              </a:ext>
            </a:extLst>
          </p:cNvPr>
          <p:cNvSpPr txBox="1"/>
          <p:nvPr/>
        </p:nvSpPr>
        <p:spPr>
          <a:xfrm>
            <a:off x="3118807" y="719130"/>
            <a:ext cx="8194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Перед нами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матрица признаков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Ее столбцы и строки являются векторами.</a:t>
            </a:r>
            <a:endParaRPr lang="ru-RU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3431A-F92E-4828-94B4-29ABD2B1EA1F}"/>
              </a:ext>
            </a:extLst>
          </p:cNvPr>
          <p:cNvSpPr txBox="1"/>
          <p:nvPr/>
        </p:nvSpPr>
        <p:spPr>
          <a:xfrm>
            <a:off x="3118807" y="1057684"/>
            <a:ext cx="8194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Вектора длины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можно рассматривать как матрицы размера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1×N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или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N×1.</a:t>
            </a:r>
            <a:endParaRPr lang="ru-RU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этом случае говорят о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векторе-строке 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ru-RU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векторе-столбце</a:t>
            </a:r>
            <a:r>
              <a:rPr lang="ru-RU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7922311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3616</TotalTime>
  <Words>6540</Words>
  <Application>Microsoft Office PowerPoint</Application>
  <PresentationFormat>Широкоэкранный</PresentationFormat>
  <Paragraphs>1640</Paragraphs>
  <Slides>45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3" baseType="lpstr">
      <vt:lpstr>Raleway Medium</vt:lpstr>
      <vt:lpstr>Open Sans</vt:lpstr>
      <vt:lpstr>Calibri Light</vt:lpstr>
      <vt:lpstr>Consolas</vt:lpstr>
      <vt:lpstr>Raleway Light</vt:lpstr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</dc:creator>
  <cp:lastModifiedBy>Oleg</cp:lastModifiedBy>
  <cp:revision>1436</cp:revision>
  <dcterms:created xsi:type="dcterms:W3CDTF">2021-01-18T11:19:27Z</dcterms:created>
  <dcterms:modified xsi:type="dcterms:W3CDTF">2021-03-14T08:54:37Z</dcterms:modified>
</cp:coreProperties>
</file>